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x="18288000" cy="10287000"/>
  <p:notesSz cx="6858000" cy="9144000"/>
  <p:embeddedFontLst>
    <p:embeddedFont>
      <p:font typeface="Anton Italics" charset="1" panose="00000500000000000000"/>
      <p:regular r:id="rId60"/>
    </p:embeddedFont>
    <p:embeddedFont>
      <p:font typeface="Courier Prime" charset="1" panose="00000509000000000000"/>
      <p:regular r:id="rId61"/>
    </p:embeddedFont>
    <p:embeddedFont>
      <p:font typeface="Nunito Sans Expanded Semi-Bold" charset="1" panose="00000000000000000000"/>
      <p:regular r:id="rId62"/>
    </p:embeddedFont>
    <p:embeddedFont>
      <p:font typeface="Livvic" charset="1" panose="00000000000000000000"/>
      <p:regular r:id="rId63"/>
    </p:embeddedFont>
    <p:embeddedFont>
      <p:font typeface="Nunito Sans Expanded Medium" charset="1" panose="00000000000000000000"/>
      <p:regular r:id="rId64"/>
    </p:embeddedFont>
    <p:embeddedFont>
      <p:font typeface="Nunito Sans Expanded Bold" charset="1" panose="00000000000000000000"/>
      <p:regular r:id="rId65"/>
    </p:embeddedFont>
    <p:embeddedFont>
      <p:font typeface="Anton" charset="1" panose="00000500000000000000"/>
      <p:regular r:id="rId66"/>
    </p:embeddedFont>
    <p:embeddedFont>
      <p:font typeface="Nunito Sans Expanded" charset="1" panose="00000000000000000000"/>
      <p:regular r:id="rId67"/>
    </p:embeddedFont>
    <p:embeddedFont>
      <p:font typeface="Josefin Sans" charset="1" panose="00000500000000000000"/>
      <p:regular r:id="rId68"/>
    </p:embeddedFont>
    <p:embeddedFont>
      <p:font typeface="Roboto Mono" charset="1" panose="00000000000000000000"/>
      <p:regular r:id="rId69"/>
    </p:embeddedFont>
    <p:embeddedFont>
      <p:font typeface="Josefin Sans Bold" charset="1" panose="00000800000000000000"/>
      <p:regular r:id="rId70"/>
    </p:embeddedFont>
    <p:embeddedFont>
      <p:font typeface="Roboto Mono Bold Italics" charset="1" panose="00000000000000000000"/>
      <p:regular r:id="rId71"/>
    </p:embeddedFont>
    <p:embeddedFont>
      <p:font typeface="Roboto Mono Bold" charset="1" panose="00000000000000000000"/>
      <p:regular r:id="rId72"/>
    </p:embeddedFont>
    <p:embeddedFont>
      <p:font typeface="Roboto Mono Italics" charset="1" panose="00000000000000000000"/>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20.jpeg" Type="http://schemas.openxmlformats.org/officeDocument/2006/relationships/image"/><Relationship Id="rId7" Target="../media/image2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2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41.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4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43.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4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45.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46.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47.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48.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49.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50.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51.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52.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5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45.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57.png" Type="http://schemas.openxmlformats.org/officeDocument/2006/relationships/image"/><Relationship Id="rId9" Target="../media/image58.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60.png" Type="http://schemas.openxmlformats.org/officeDocument/2006/relationships/image"/><Relationship Id="rId9" Target="../media/image23.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61.png" Type="http://schemas.openxmlformats.org/officeDocument/2006/relationships/image"/><Relationship Id="rId9" Target="../media/image62.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317711" y="-17321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673661" y="1548127"/>
            <a:ext cx="14940679" cy="5264462"/>
          </a:xfrm>
          <a:prstGeom prst="rect">
            <a:avLst/>
          </a:prstGeom>
        </p:spPr>
        <p:txBody>
          <a:bodyPr anchor="t" rtlCol="false" tIns="0" lIns="0" bIns="0" rIns="0">
            <a:spAutoFit/>
          </a:bodyPr>
          <a:lstStyle/>
          <a:p>
            <a:pPr algn="ctr">
              <a:lnSpc>
                <a:spcPts val="14129"/>
              </a:lnSpc>
            </a:pPr>
            <a:r>
              <a:rPr lang="en-US" sz="8999">
                <a:solidFill>
                  <a:srgbClr val="211F1C"/>
                </a:solidFill>
                <a:latin typeface="Anton Bold"/>
              </a:rPr>
              <a:t>DỰ ĐOÁN NGUY CƠ ĐỘT QUỴ </a:t>
            </a:r>
            <a:r>
              <a:rPr lang="en-US" sz="8999">
                <a:solidFill>
                  <a:srgbClr val="211F1C"/>
                </a:solidFill>
                <a:latin typeface="Anton Bold"/>
              </a:rPr>
              <a:t>BẰNG PHÂN LOẠI NHỊ PHÂN</a:t>
            </a:r>
          </a:p>
          <a:p>
            <a:pPr algn="ctr">
              <a:lnSpc>
                <a:spcPts val="14129"/>
              </a:lnSpc>
            </a:pPr>
          </a:p>
        </p:txBody>
      </p:sp>
      <p:sp>
        <p:nvSpPr>
          <p:cNvPr name="Freeform 7" id="7"/>
          <p:cNvSpPr/>
          <p:nvPr/>
        </p:nvSpPr>
        <p:spPr>
          <a:xfrm flipH="false" flipV="false" rot="0">
            <a:off x="1239309" y="3810512"/>
            <a:ext cx="354514" cy="354514"/>
          </a:xfrm>
          <a:custGeom>
            <a:avLst/>
            <a:gdLst/>
            <a:ahLst/>
            <a:cxnLst/>
            <a:rect r="r" b="b" t="t" l="l"/>
            <a:pathLst>
              <a:path h="354514" w="354514">
                <a:moveTo>
                  <a:pt x="0" y="0"/>
                </a:moveTo>
                <a:lnTo>
                  <a:pt x="354514" y="0"/>
                </a:lnTo>
                <a:lnTo>
                  <a:pt x="354514" y="354513"/>
                </a:lnTo>
                <a:lnTo>
                  <a:pt x="0" y="3545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730888" y="9131838"/>
            <a:ext cx="275270" cy="275270"/>
          </a:xfrm>
          <a:custGeom>
            <a:avLst/>
            <a:gdLst/>
            <a:ahLst/>
            <a:cxnLst/>
            <a:rect r="r" b="b" t="t" l="l"/>
            <a:pathLst>
              <a:path h="275270" w="275270">
                <a:moveTo>
                  <a:pt x="0" y="0"/>
                </a:moveTo>
                <a:lnTo>
                  <a:pt x="275270" y="0"/>
                </a:lnTo>
                <a:lnTo>
                  <a:pt x="275270" y="275270"/>
                </a:lnTo>
                <a:lnTo>
                  <a:pt x="0" y="2752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671447" y="9133823"/>
            <a:ext cx="273285" cy="273285"/>
          </a:xfrm>
          <a:custGeom>
            <a:avLst/>
            <a:gdLst/>
            <a:ahLst/>
            <a:cxnLst/>
            <a:rect r="r" b="b" t="t" l="l"/>
            <a:pathLst>
              <a:path h="273285" w="273285">
                <a:moveTo>
                  <a:pt x="0" y="0"/>
                </a:moveTo>
                <a:lnTo>
                  <a:pt x="273284" y="0"/>
                </a:lnTo>
                <a:lnTo>
                  <a:pt x="273284" y="273285"/>
                </a:lnTo>
                <a:lnTo>
                  <a:pt x="0" y="2732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6192677" y="3987768"/>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264719">
            <a:off x="13864450" y="4839343"/>
            <a:ext cx="3776226" cy="1823298"/>
            <a:chOff x="0" y="0"/>
            <a:chExt cx="5034968" cy="2431065"/>
          </a:xfrm>
        </p:grpSpPr>
        <p:sp>
          <p:nvSpPr>
            <p:cNvPr name="Freeform 12" id="12"/>
            <p:cNvSpPr/>
            <p:nvPr/>
          </p:nvSpPr>
          <p:spPr>
            <a:xfrm flipH="false" flipV="false" rot="-646737">
              <a:off x="102835" y="437868"/>
              <a:ext cx="4829297" cy="1555329"/>
            </a:xfrm>
            <a:custGeom>
              <a:avLst/>
              <a:gdLst/>
              <a:ahLst/>
              <a:cxnLst/>
              <a:rect r="r" b="b" t="t" l="l"/>
              <a:pathLst>
                <a:path h="1555329" w="4829297">
                  <a:moveTo>
                    <a:pt x="0" y="0"/>
                  </a:moveTo>
                  <a:lnTo>
                    <a:pt x="4829297" y="0"/>
                  </a:lnTo>
                  <a:lnTo>
                    <a:pt x="4829297" y="1555329"/>
                  </a:lnTo>
                  <a:lnTo>
                    <a:pt x="0" y="1555329"/>
                  </a:lnTo>
                  <a:lnTo>
                    <a:pt x="0" y="0"/>
                  </a:lnTo>
                  <a:close/>
                </a:path>
              </a:pathLst>
            </a:custGeom>
            <a:blipFill>
              <a:blip r:embed="rId10"/>
              <a:stretch>
                <a:fillRect l="-7388" t="-99248" r="-2408" b="-217142"/>
              </a:stretch>
            </a:blipFill>
          </p:spPr>
        </p:sp>
        <p:sp>
          <p:nvSpPr>
            <p:cNvPr name="TextBox 13" id="13"/>
            <p:cNvSpPr txBox="true"/>
            <p:nvPr/>
          </p:nvSpPr>
          <p:spPr>
            <a:xfrm rot="-646737">
              <a:off x="404567" y="862018"/>
              <a:ext cx="4212602" cy="631987"/>
            </a:xfrm>
            <a:prstGeom prst="rect">
              <a:avLst/>
            </a:prstGeom>
          </p:spPr>
          <p:txBody>
            <a:bodyPr anchor="t" rtlCol="false" tIns="0" lIns="0" bIns="0" rIns="0">
              <a:spAutoFit/>
            </a:bodyPr>
            <a:lstStyle/>
            <a:p>
              <a:pPr algn="ctr">
                <a:lnSpc>
                  <a:spcPts val="4072"/>
                </a:lnSpc>
                <a:spcBef>
                  <a:spcPct val="0"/>
                </a:spcBef>
              </a:pPr>
              <a:r>
                <a:rPr lang="en-US" sz="2770" spc="407">
                  <a:solidFill>
                    <a:srgbClr val="FFFFFF"/>
                  </a:solidFill>
                  <a:latin typeface="Courier Prime"/>
                </a:rPr>
                <a:t>PRESENTATION</a:t>
              </a:r>
            </a:p>
          </p:txBody>
        </p:sp>
      </p:grpSp>
      <p:sp>
        <p:nvSpPr>
          <p:cNvPr name="Freeform 14" id="14"/>
          <p:cNvSpPr/>
          <p:nvPr/>
        </p:nvSpPr>
        <p:spPr>
          <a:xfrm flipH="false" flipV="false" rot="0">
            <a:off x="4006158" y="5550691"/>
            <a:ext cx="10275683" cy="10623357"/>
          </a:xfrm>
          <a:custGeom>
            <a:avLst/>
            <a:gdLst/>
            <a:ahLst/>
            <a:cxnLst/>
            <a:rect r="r" b="b" t="t" l="l"/>
            <a:pathLst>
              <a:path h="10623357" w="10275683">
                <a:moveTo>
                  <a:pt x="0" y="0"/>
                </a:moveTo>
                <a:lnTo>
                  <a:pt x="10275684" y="0"/>
                </a:lnTo>
                <a:lnTo>
                  <a:pt x="10275684" y="10623357"/>
                </a:lnTo>
                <a:lnTo>
                  <a:pt x="0" y="1062335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1006160">
            <a:off x="2152549" y="5370949"/>
            <a:ext cx="2120643" cy="2730062"/>
          </a:xfrm>
          <a:custGeom>
            <a:avLst/>
            <a:gdLst/>
            <a:ahLst/>
            <a:cxnLst/>
            <a:rect r="r" b="b" t="t" l="l"/>
            <a:pathLst>
              <a:path h="2730062" w="2120643">
                <a:moveTo>
                  <a:pt x="0" y="0"/>
                </a:moveTo>
                <a:lnTo>
                  <a:pt x="2120643" y="0"/>
                </a:lnTo>
                <a:lnTo>
                  <a:pt x="2120643" y="2730062"/>
                </a:lnTo>
                <a:lnTo>
                  <a:pt x="0" y="27300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671447" y="773278"/>
            <a:ext cx="4477452" cy="255422"/>
          </a:xfrm>
          <a:prstGeom prst="rect">
            <a:avLst/>
          </a:prstGeom>
        </p:spPr>
        <p:txBody>
          <a:bodyPr anchor="t" rtlCol="false" tIns="0" lIns="0" bIns="0" rIns="0">
            <a:spAutoFit/>
          </a:bodyPr>
          <a:lstStyle/>
          <a:p>
            <a:pPr algn="r" marL="0" indent="0" lvl="0">
              <a:lnSpc>
                <a:spcPts val="2116"/>
              </a:lnSpc>
              <a:spcBef>
                <a:spcPct val="0"/>
              </a:spcBef>
            </a:pPr>
            <a:r>
              <a:rPr lang="en-US" sz="1439" spc="211">
                <a:solidFill>
                  <a:srgbClr val="211F1C"/>
                </a:solidFill>
                <a:latin typeface="Nunito Sans Expanded Semi-Bold"/>
              </a:rPr>
              <a:t>TON DUC THANG UNIVERSITY</a:t>
            </a:r>
          </a:p>
        </p:txBody>
      </p:sp>
      <p:sp>
        <p:nvSpPr>
          <p:cNvPr name="TextBox 17" id="17"/>
          <p:cNvSpPr txBox="true"/>
          <p:nvPr/>
        </p:nvSpPr>
        <p:spPr>
          <a:xfrm rot="0">
            <a:off x="1239309" y="8679914"/>
            <a:ext cx="2197001" cy="812569"/>
          </a:xfrm>
          <a:prstGeom prst="rect">
            <a:avLst/>
          </a:prstGeom>
        </p:spPr>
        <p:txBody>
          <a:bodyPr anchor="t" rtlCol="false" tIns="0" lIns="0" bIns="0" rIns="0">
            <a:spAutoFit/>
          </a:bodyPr>
          <a:lstStyle/>
          <a:p>
            <a:pPr algn="ctr">
              <a:lnSpc>
                <a:spcPts val="6662"/>
              </a:lnSpc>
            </a:pPr>
            <a:r>
              <a:rPr lang="en-US" sz="4759">
                <a:solidFill>
                  <a:srgbClr val="000000"/>
                </a:solidFill>
                <a:latin typeface="Livvic"/>
              </a:rPr>
              <a:t>Group 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2294284"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279590"/>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3274472"/>
            <a:ext cx="8789129" cy="4906264"/>
          </a:xfrm>
          <a:prstGeom prst="rect">
            <a:avLst/>
          </a:prstGeom>
        </p:spPr>
        <p:txBody>
          <a:bodyPr anchor="t" rtlCol="false" tIns="0" lIns="0" bIns="0" rIns="0">
            <a:spAutoFit/>
          </a:bodyPr>
          <a:lstStyle/>
          <a:p>
            <a:pPr algn="just">
              <a:lnSpc>
                <a:spcPts val="4927"/>
              </a:lnSpc>
            </a:pPr>
            <a:r>
              <a:rPr lang="en-US" sz="2799">
                <a:solidFill>
                  <a:srgbClr val="211F1C"/>
                </a:solidFill>
                <a:latin typeface="Roboto Mono Bold"/>
              </a:rPr>
              <a:t>Phạm Vi Nghiên Cứu:</a:t>
            </a:r>
            <a:r>
              <a:rPr lang="en-US" sz="2799">
                <a:solidFill>
                  <a:srgbClr val="211F1C"/>
                </a:solidFill>
                <a:latin typeface="Roboto Mono"/>
              </a:rPr>
              <a:t> Nghiên cứu sẽ tập trung vào việc xử lý và phân tích dữ liệu dạng bảng (tabular data) từ các nguồn dữ liệu y tế công khai hoặc các cơ sở y tế. Các kỹ thuật phân loại nhị phân như Logistic Regression, Decision Trees, Random Forest, và SVM sẽ được so sánh và đánh giá.</a:t>
            </a:r>
          </a:p>
        </p:txBody>
      </p:sp>
      <p:sp>
        <p:nvSpPr>
          <p:cNvPr name="TextBox 8" id="8"/>
          <p:cNvSpPr txBox="true"/>
          <p:nvPr/>
        </p:nvSpPr>
        <p:spPr>
          <a:xfrm rot="0">
            <a:off x="565105" y="556663"/>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TextBox 9" id="9"/>
          <p:cNvSpPr txBox="true"/>
          <p:nvPr/>
        </p:nvSpPr>
        <p:spPr>
          <a:xfrm rot="0">
            <a:off x="1028700" y="2011014"/>
            <a:ext cx="10749017" cy="793848"/>
          </a:xfrm>
          <a:prstGeom prst="rect">
            <a:avLst/>
          </a:prstGeom>
        </p:spPr>
        <p:txBody>
          <a:bodyPr anchor="t" rtlCol="false" tIns="0" lIns="0" bIns="0" rIns="0">
            <a:spAutoFit/>
          </a:bodyPr>
          <a:lstStyle/>
          <a:p>
            <a:pPr algn="l">
              <a:lnSpc>
                <a:spcPts val="6424"/>
              </a:lnSpc>
            </a:pPr>
            <a:r>
              <a:rPr lang="en-US" sz="4589">
                <a:solidFill>
                  <a:srgbClr val="211F1C"/>
                </a:solidFill>
                <a:latin typeface="Josefin Sans Bold"/>
              </a:rPr>
              <a:t>Mục tiêu nghiên cứu và phạm vi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86423" y="279590"/>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6">
              <a:alphaModFix amt="21999"/>
            </a:blip>
            <a:stretch>
              <a:fillRect l="0" t="-83166" r="0" b="-83166"/>
            </a:stretch>
          </a:blipFill>
        </p:spPr>
      </p:sp>
      <p:sp>
        <p:nvSpPr>
          <p:cNvPr name="Freeform 5" id="5"/>
          <p:cNvSpPr/>
          <p:nvPr/>
        </p:nvSpPr>
        <p:spPr>
          <a:xfrm flipH="false" flipV="false" rot="0">
            <a:off x="1341274" y="3440654"/>
            <a:ext cx="15605452" cy="4137224"/>
          </a:xfrm>
          <a:custGeom>
            <a:avLst/>
            <a:gdLst/>
            <a:ahLst/>
            <a:cxnLst/>
            <a:rect r="r" b="b" t="t" l="l"/>
            <a:pathLst>
              <a:path h="4137224" w="15605452">
                <a:moveTo>
                  <a:pt x="0" y="0"/>
                </a:moveTo>
                <a:lnTo>
                  <a:pt x="15605452" y="0"/>
                </a:lnTo>
                <a:lnTo>
                  <a:pt x="15605452" y="4137224"/>
                </a:lnTo>
                <a:lnTo>
                  <a:pt x="0" y="4137224"/>
                </a:lnTo>
                <a:lnTo>
                  <a:pt x="0" y="0"/>
                </a:lnTo>
                <a:close/>
              </a:path>
            </a:pathLst>
          </a:custGeom>
          <a:blipFill>
            <a:blip r:embed="rId7">
              <a:alphaModFix amt="58000"/>
            </a:blip>
            <a:stretch>
              <a:fillRect l="0" t="-147247" r="0" b="-4059"/>
            </a:stretch>
          </a:blipFill>
        </p:spPr>
      </p:sp>
      <p:sp>
        <p:nvSpPr>
          <p:cNvPr name="TextBox 6" id="6"/>
          <p:cNvSpPr txBox="true"/>
          <p:nvPr/>
        </p:nvSpPr>
        <p:spPr>
          <a:xfrm rot="0">
            <a:off x="2188000" y="3764647"/>
            <a:ext cx="13911999" cy="3327312"/>
          </a:xfrm>
          <a:prstGeom prst="rect">
            <a:avLst/>
          </a:prstGeom>
        </p:spPr>
        <p:txBody>
          <a:bodyPr anchor="t" rtlCol="false" tIns="0" lIns="0" bIns="0" rIns="0">
            <a:spAutoFit/>
          </a:bodyPr>
          <a:lstStyle/>
          <a:p>
            <a:pPr algn="just">
              <a:lnSpc>
                <a:spcPts val="5345"/>
              </a:lnSpc>
            </a:pPr>
            <a:r>
              <a:rPr lang="en-US" sz="3036">
                <a:solidFill>
                  <a:srgbClr val="FFFFFF"/>
                </a:solidFill>
                <a:latin typeface="Roboto Mono Italics"/>
              </a:rPr>
              <a:t>Bằng cách sử dụng phân loại nhị phân để phân loại cá nhân vào nhóm có nguy cơ cao và nhóm có nguy cơ thấp, chúng ta có thể đưa ra các biện pháp phòng ngừa và can thiệp kịp thời, từ đó giảm thiểu tỷ lệ tử vong và tăng cường chất lượng cuộc sống.</a:t>
            </a:r>
          </a:p>
          <a:p>
            <a:pPr algn="just">
              <a:lnSpc>
                <a:spcPts val="5345"/>
              </a:lnSpc>
            </a:pPr>
          </a:p>
        </p:txBody>
      </p:sp>
      <p:sp>
        <p:nvSpPr>
          <p:cNvPr name="TextBox 7" id="7"/>
          <p:cNvSpPr txBox="true"/>
          <p:nvPr/>
        </p:nvSpPr>
        <p:spPr>
          <a:xfrm rot="0">
            <a:off x="5697941" y="1959110"/>
            <a:ext cx="6892119" cy="1043595"/>
          </a:xfrm>
          <a:prstGeom prst="rect">
            <a:avLst/>
          </a:prstGeom>
        </p:spPr>
        <p:txBody>
          <a:bodyPr anchor="t" rtlCol="false" tIns="0" lIns="0" bIns="0" rIns="0">
            <a:spAutoFit/>
          </a:bodyPr>
          <a:lstStyle/>
          <a:p>
            <a:pPr algn="l">
              <a:lnSpc>
                <a:spcPts val="8371"/>
              </a:lnSpc>
            </a:pPr>
            <a:r>
              <a:rPr lang="en-US" sz="5979">
                <a:solidFill>
                  <a:srgbClr val="211F1C"/>
                </a:solidFill>
                <a:latin typeface="Josefin Sans Bold"/>
              </a:rPr>
              <a:t>Ý nghĩa của đề tài</a:t>
            </a:r>
          </a:p>
        </p:txBody>
      </p:sp>
      <p:sp>
        <p:nvSpPr>
          <p:cNvPr name="TextBox 8" id="8"/>
          <p:cNvSpPr txBox="true"/>
          <p:nvPr/>
        </p:nvSpPr>
        <p:spPr>
          <a:xfrm rot="0">
            <a:off x="565105" y="556663"/>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6"/>
            <a:stretch>
              <a:fillRect l="-7986" t="0" r="-7986" b="0"/>
            </a:stretch>
          </a:blipFill>
        </p:spPr>
      </p:sp>
      <p:sp>
        <p:nvSpPr>
          <p:cNvPr name="Freeform 7" id="7"/>
          <p:cNvSpPr/>
          <p:nvPr/>
        </p:nvSpPr>
        <p:spPr>
          <a:xfrm flipH="false" flipV="false" rot="0">
            <a:off x="0" y="0"/>
            <a:ext cx="18288000" cy="10253330"/>
          </a:xfrm>
          <a:custGeom>
            <a:avLst/>
            <a:gdLst/>
            <a:ahLst/>
            <a:cxnLst/>
            <a:rect r="r" b="b" t="t" l="l"/>
            <a:pathLst>
              <a:path h="10253330" w="18288000">
                <a:moveTo>
                  <a:pt x="0" y="0"/>
                </a:moveTo>
                <a:lnTo>
                  <a:pt x="18288000" y="0"/>
                </a:lnTo>
                <a:lnTo>
                  <a:pt x="18288000" y="10253330"/>
                </a:lnTo>
                <a:lnTo>
                  <a:pt x="0" y="10253330"/>
                </a:lnTo>
                <a:lnTo>
                  <a:pt x="0" y="0"/>
                </a:lnTo>
                <a:close/>
              </a:path>
            </a:pathLst>
          </a:custGeom>
          <a:blipFill>
            <a:blip r:embed="rId7">
              <a:alphaModFix amt="53000"/>
            </a:blip>
            <a:stretch>
              <a:fillRect l="0" t="-39180" r="0" b="-39180"/>
            </a:stretch>
          </a:blipFill>
        </p:spPr>
      </p:sp>
      <p:sp>
        <p:nvSpPr>
          <p:cNvPr name="TextBox 8" id="8"/>
          <p:cNvSpPr txBox="true"/>
          <p:nvPr/>
        </p:nvSpPr>
        <p:spPr>
          <a:xfrm rot="0">
            <a:off x="5318333" y="3675549"/>
            <a:ext cx="7651333" cy="2048355"/>
          </a:xfrm>
          <a:prstGeom prst="rect">
            <a:avLst/>
          </a:prstGeom>
        </p:spPr>
        <p:txBody>
          <a:bodyPr anchor="t" rtlCol="false" tIns="0" lIns="0" bIns="0" rIns="0">
            <a:spAutoFit/>
          </a:bodyPr>
          <a:lstStyle/>
          <a:p>
            <a:pPr algn="l">
              <a:lnSpc>
                <a:spcPts val="15492"/>
              </a:lnSpc>
            </a:pPr>
            <a:r>
              <a:rPr lang="en-US" sz="15339">
                <a:solidFill>
                  <a:srgbClr val="FFFFFF"/>
                </a:solidFill>
                <a:latin typeface="Anton"/>
              </a:rPr>
              <a:t>CHƯƠNG 2</a:t>
            </a:r>
          </a:p>
        </p:txBody>
      </p:sp>
      <p:sp>
        <p:nvSpPr>
          <p:cNvPr name="TextBox 9" id="9"/>
          <p:cNvSpPr txBox="true"/>
          <p:nvPr/>
        </p:nvSpPr>
        <p:spPr>
          <a:xfrm rot="0">
            <a:off x="4441950" y="6147301"/>
            <a:ext cx="9404099" cy="612871"/>
          </a:xfrm>
          <a:prstGeom prst="rect">
            <a:avLst/>
          </a:prstGeom>
        </p:spPr>
        <p:txBody>
          <a:bodyPr anchor="t" rtlCol="false" tIns="0" lIns="0" bIns="0" rIns="0">
            <a:spAutoFit/>
          </a:bodyPr>
          <a:lstStyle/>
          <a:p>
            <a:pPr algn="ctr">
              <a:lnSpc>
                <a:spcPts val="5069"/>
              </a:lnSpc>
            </a:pPr>
            <a:r>
              <a:rPr lang="en-US" sz="3621">
                <a:solidFill>
                  <a:srgbClr val="FFFFFF"/>
                </a:solidFill>
                <a:latin typeface="Josefin Sans Bold"/>
              </a:rPr>
              <a:t>MÔ TẢ VÀ KHÁM PHÁ BỘ DỮ LIỆU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531756"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034495" y="605574"/>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012072" y="3114276"/>
            <a:ext cx="7247228" cy="4058448"/>
          </a:xfrm>
          <a:custGeom>
            <a:avLst/>
            <a:gdLst/>
            <a:ahLst/>
            <a:cxnLst/>
            <a:rect r="r" b="b" t="t" l="l"/>
            <a:pathLst>
              <a:path h="4058448" w="7247228">
                <a:moveTo>
                  <a:pt x="0" y="0"/>
                </a:moveTo>
                <a:lnTo>
                  <a:pt x="7247228" y="0"/>
                </a:lnTo>
                <a:lnTo>
                  <a:pt x="7247228" y="4058448"/>
                </a:lnTo>
                <a:lnTo>
                  <a:pt x="0" y="4058448"/>
                </a:lnTo>
                <a:lnTo>
                  <a:pt x="0" y="0"/>
                </a:lnTo>
                <a:close/>
              </a:path>
            </a:pathLst>
          </a:custGeom>
          <a:blipFill>
            <a:blip r:embed="rId8"/>
            <a:stretch>
              <a:fillRect l="0" t="0" r="0" b="0"/>
            </a:stretch>
          </a:blipFill>
        </p:spPr>
      </p:sp>
      <p:sp>
        <p:nvSpPr>
          <p:cNvPr name="TextBox 8" id="8"/>
          <p:cNvSpPr txBox="true"/>
          <p:nvPr/>
        </p:nvSpPr>
        <p:spPr>
          <a:xfrm rot="0">
            <a:off x="1028700" y="2724660"/>
            <a:ext cx="6593706" cy="1049071"/>
          </a:xfrm>
          <a:prstGeom prst="rect">
            <a:avLst/>
          </a:prstGeom>
        </p:spPr>
        <p:txBody>
          <a:bodyPr anchor="t" rtlCol="false" tIns="0" lIns="0" bIns="0" rIns="0">
            <a:spAutoFit/>
          </a:bodyPr>
          <a:lstStyle/>
          <a:p>
            <a:pPr algn="l">
              <a:lnSpc>
                <a:spcPts val="8509"/>
              </a:lnSpc>
            </a:pPr>
            <a:r>
              <a:rPr lang="en-US" sz="6078">
                <a:solidFill>
                  <a:srgbClr val="211F1C"/>
                </a:solidFill>
                <a:latin typeface="Josefin Sans Bold"/>
              </a:rPr>
              <a:t>Mô tả bộ dữ liệu</a:t>
            </a:r>
          </a:p>
        </p:txBody>
      </p:sp>
      <p:sp>
        <p:nvSpPr>
          <p:cNvPr name="TextBox 9" id="9"/>
          <p:cNvSpPr txBox="true"/>
          <p:nvPr/>
        </p:nvSpPr>
        <p:spPr>
          <a:xfrm rot="0">
            <a:off x="1028700" y="3292510"/>
            <a:ext cx="8334375" cy="4056400"/>
          </a:xfrm>
          <a:prstGeom prst="rect">
            <a:avLst/>
          </a:prstGeom>
        </p:spPr>
        <p:txBody>
          <a:bodyPr anchor="t" rtlCol="false" tIns="0" lIns="0" bIns="0" rIns="0">
            <a:spAutoFit/>
          </a:bodyPr>
          <a:lstStyle/>
          <a:p>
            <a:pPr algn="just">
              <a:lnSpc>
                <a:spcPts val="5452"/>
              </a:lnSpc>
            </a:pPr>
          </a:p>
          <a:p>
            <a:pPr algn="just">
              <a:lnSpc>
                <a:spcPts val="5452"/>
              </a:lnSpc>
            </a:pPr>
            <a:r>
              <a:rPr lang="en-US" sz="3097">
                <a:solidFill>
                  <a:srgbClr val="211F1C"/>
                </a:solidFill>
                <a:latin typeface="Roboto Mono"/>
              </a:rPr>
              <a:t>Theo Tổ chức Y tế Thế giới (WHO), đột quỵ là nguyên nhân gây tử vong đứng thứ 2 trên toàn cầu, chiếm khoảng 11% tổng số ca tử vong.</a:t>
            </a:r>
          </a:p>
          <a:p>
            <a:pPr algn="just" marL="0" indent="0" lvl="0">
              <a:lnSpc>
                <a:spcPts val="5452"/>
              </a:lnSpc>
            </a:pPr>
          </a:p>
        </p:txBody>
      </p:sp>
      <p:sp>
        <p:nvSpPr>
          <p:cNvPr name="TextBox 10" id="10"/>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531756"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192677" y="604866"/>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902161" y="763037"/>
            <a:ext cx="8483678" cy="689497"/>
          </a:xfrm>
          <a:prstGeom prst="rect">
            <a:avLst/>
          </a:prstGeom>
        </p:spPr>
        <p:txBody>
          <a:bodyPr anchor="t" rtlCol="false" tIns="0" lIns="0" bIns="0" rIns="0">
            <a:spAutoFit/>
          </a:bodyPr>
          <a:lstStyle/>
          <a:p>
            <a:pPr algn="l">
              <a:lnSpc>
                <a:spcPts val="5640"/>
              </a:lnSpc>
            </a:pPr>
            <a:r>
              <a:rPr lang="en-US" sz="4028">
                <a:solidFill>
                  <a:srgbClr val="211F1C"/>
                </a:solidFill>
                <a:latin typeface="Josefin Sans Bold"/>
              </a:rPr>
              <a:t>Các đặc trưng trong bộ dữ liệu</a:t>
            </a:r>
          </a:p>
        </p:txBody>
      </p:sp>
      <p:sp>
        <p:nvSpPr>
          <p:cNvPr name="TextBox 7" id="7"/>
          <p:cNvSpPr txBox="true"/>
          <p:nvPr/>
        </p:nvSpPr>
        <p:spPr>
          <a:xfrm rot="0">
            <a:off x="1028700" y="1656368"/>
            <a:ext cx="16348006" cy="8339454"/>
          </a:xfrm>
          <a:prstGeom prst="rect">
            <a:avLst/>
          </a:prstGeom>
        </p:spPr>
        <p:txBody>
          <a:bodyPr anchor="t" rtlCol="false" tIns="0" lIns="0" bIns="0" rIns="0">
            <a:spAutoFit/>
          </a:bodyPr>
          <a:lstStyle/>
          <a:p>
            <a:pPr algn="just">
              <a:lnSpc>
                <a:spcPts val="5011"/>
              </a:lnSpc>
            </a:pPr>
            <a:r>
              <a:rPr lang="en-US" sz="2847">
                <a:solidFill>
                  <a:srgbClr val="211F1C"/>
                </a:solidFill>
                <a:latin typeface="Roboto Mono"/>
              </a:rPr>
              <a:t> </a:t>
            </a:r>
            <a:r>
              <a:rPr lang="en-US" sz="2847">
                <a:solidFill>
                  <a:srgbClr val="211F1C"/>
                </a:solidFill>
                <a:latin typeface="Roboto Mono Bold"/>
              </a:rPr>
              <a:t>Bộ dữ liệu gồm 2 file train.csv và test.csv với các 12 đặc trưng được mô tả như sau:</a:t>
            </a:r>
          </a:p>
          <a:p>
            <a:pPr algn="just" marL="585514" indent="-292757" lvl="1">
              <a:lnSpc>
                <a:spcPts val="4773"/>
              </a:lnSpc>
              <a:buFont typeface="Arial"/>
              <a:buChar char="•"/>
            </a:pPr>
            <a:r>
              <a:rPr lang="en-US" sz="2711">
                <a:solidFill>
                  <a:srgbClr val="211F1C"/>
                </a:solidFill>
                <a:latin typeface="Roboto Mono Bold"/>
              </a:rPr>
              <a:t>gender</a:t>
            </a:r>
            <a:r>
              <a:rPr lang="en-US" sz="2711">
                <a:solidFill>
                  <a:srgbClr val="211F1C"/>
                </a:solidFill>
                <a:latin typeface="Roboto Mono"/>
              </a:rPr>
              <a:t>: Giới tính của bệnh nhân, "Male", "Female" or "Other"&lt;br&gt;</a:t>
            </a:r>
          </a:p>
          <a:p>
            <a:pPr algn="just" marL="585514" indent="-292757" lvl="1">
              <a:lnSpc>
                <a:spcPts val="4773"/>
              </a:lnSpc>
              <a:buFont typeface="Arial"/>
              <a:buChar char="•"/>
            </a:pPr>
            <a:r>
              <a:rPr lang="en-US" sz="2711">
                <a:solidFill>
                  <a:srgbClr val="211F1C"/>
                </a:solidFill>
                <a:latin typeface="Roboto Mono Bold"/>
              </a:rPr>
              <a:t>age</a:t>
            </a:r>
            <a:r>
              <a:rPr lang="en-US" sz="2711">
                <a:solidFill>
                  <a:srgbClr val="211F1C"/>
                </a:solidFill>
                <a:latin typeface="Roboto Mono"/>
              </a:rPr>
              <a:t>: Tuổi bệnh nhân</a:t>
            </a:r>
          </a:p>
          <a:p>
            <a:pPr algn="just" marL="585514" indent="-292757" lvl="1">
              <a:lnSpc>
                <a:spcPts val="4773"/>
              </a:lnSpc>
              <a:buFont typeface="Arial"/>
              <a:buChar char="•"/>
            </a:pPr>
            <a:r>
              <a:rPr lang="en-US" sz="2711">
                <a:solidFill>
                  <a:srgbClr val="211F1C"/>
                </a:solidFill>
                <a:latin typeface="Roboto Mono Bold"/>
              </a:rPr>
              <a:t>hypertension</a:t>
            </a:r>
            <a:r>
              <a:rPr lang="en-US" sz="2711">
                <a:solidFill>
                  <a:srgbClr val="211F1C"/>
                </a:solidFill>
                <a:latin typeface="Roboto Mono"/>
              </a:rPr>
              <a:t>: Chỉ số huyết áp, có giá trị là 0 nếu bệnh nhân không bị tăng huyết áp, 1 nếu bệnh nhân bị tăng huyết áp</a:t>
            </a:r>
          </a:p>
          <a:p>
            <a:pPr algn="just" marL="585514" indent="-292757" lvl="1">
              <a:lnSpc>
                <a:spcPts val="4773"/>
              </a:lnSpc>
              <a:buFont typeface="Arial"/>
              <a:buChar char="•"/>
            </a:pPr>
            <a:r>
              <a:rPr lang="en-US" sz="2711">
                <a:solidFill>
                  <a:srgbClr val="211F1C"/>
                </a:solidFill>
                <a:latin typeface="Roboto Mono Bold"/>
              </a:rPr>
              <a:t>heart_disease</a:t>
            </a:r>
            <a:r>
              <a:rPr lang="en-US" sz="2711">
                <a:solidFill>
                  <a:srgbClr val="211F1C"/>
                </a:solidFill>
                <a:latin typeface="Roboto Mono"/>
              </a:rPr>
              <a:t>: Chỉ số về tim, có giá trị là 0 nếu bệnh nhân không mắc bệnh tim, 1 nếu bệnh nhân mắc bệnh tim</a:t>
            </a:r>
          </a:p>
          <a:p>
            <a:pPr algn="just" marL="585514" indent="-292757" lvl="1">
              <a:lnSpc>
                <a:spcPts val="4773"/>
              </a:lnSpc>
              <a:buFont typeface="Arial"/>
              <a:buChar char="•"/>
            </a:pPr>
            <a:r>
              <a:rPr lang="en-US" sz="2711">
                <a:solidFill>
                  <a:srgbClr val="211F1C"/>
                </a:solidFill>
                <a:latin typeface="Roboto Mono Bold"/>
              </a:rPr>
              <a:t>ever_married</a:t>
            </a:r>
            <a:r>
              <a:rPr lang="en-US" sz="2711">
                <a:solidFill>
                  <a:srgbClr val="211F1C"/>
                </a:solidFill>
                <a:latin typeface="Roboto Mono"/>
              </a:rPr>
              <a:t>: Tình trạng kết hôn, "No" hoặc "Yes"</a:t>
            </a:r>
          </a:p>
          <a:p>
            <a:pPr algn="just" marL="585514" indent="-292757" lvl="1">
              <a:lnSpc>
                <a:spcPts val="4773"/>
              </a:lnSpc>
              <a:buFont typeface="Arial"/>
              <a:buChar char="•"/>
            </a:pPr>
            <a:r>
              <a:rPr lang="en-US" sz="2711">
                <a:solidFill>
                  <a:srgbClr val="211F1C"/>
                </a:solidFill>
                <a:latin typeface="Roboto Mono Bold"/>
              </a:rPr>
              <a:t>work_type</a:t>
            </a:r>
            <a:r>
              <a:rPr lang="en-US" sz="2711">
                <a:solidFill>
                  <a:srgbClr val="211F1C"/>
                </a:solidFill>
                <a:latin typeface="Roboto Mono"/>
              </a:rPr>
              <a:t>: Loại công việc mà bệnh nhân đang làm, "children", "Govt_jov", "Never_worked", "Private" hoặc "Self-employed"</a:t>
            </a:r>
          </a:p>
          <a:p>
            <a:pPr algn="just" marL="585514" indent="-292757" lvl="1">
              <a:lnSpc>
                <a:spcPts val="4773"/>
              </a:lnSpc>
              <a:buFont typeface="Arial"/>
              <a:buChar char="•"/>
            </a:pPr>
            <a:r>
              <a:rPr lang="en-US" sz="2711">
                <a:solidFill>
                  <a:srgbClr val="211F1C"/>
                </a:solidFill>
                <a:latin typeface="Roboto Mono Bold"/>
              </a:rPr>
              <a:t>Residence_type</a:t>
            </a:r>
            <a:r>
              <a:rPr lang="en-US" sz="2711">
                <a:solidFill>
                  <a:srgbClr val="211F1C"/>
                </a:solidFill>
                <a:latin typeface="Roboto Mono"/>
              </a:rPr>
              <a:t>: Khu vực cư trú, "Rural" hoặc "Urban", "Nông Thôn" hoặc "Thành Thị"</a:t>
            </a:r>
          </a:p>
          <a:p>
            <a:pPr algn="just" marL="0" indent="0" lvl="0">
              <a:lnSpc>
                <a:spcPts val="4484"/>
              </a:lnSpc>
            </a:pPr>
          </a:p>
        </p:txBody>
      </p:sp>
      <p:sp>
        <p:nvSpPr>
          <p:cNvPr name="TextBox 8" id="8"/>
          <p:cNvSpPr txBox="true"/>
          <p:nvPr/>
        </p:nvSpPr>
        <p:spPr>
          <a:xfrm rot="0">
            <a:off x="407259" y="566766"/>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57105"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192677" y="604866"/>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470255" y="1357284"/>
            <a:ext cx="9347489" cy="770993"/>
          </a:xfrm>
          <a:prstGeom prst="rect">
            <a:avLst/>
          </a:prstGeom>
        </p:spPr>
        <p:txBody>
          <a:bodyPr anchor="t" rtlCol="false" tIns="0" lIns="0" bIns="0" rIns="0">
            <a:spAutoFit/>
          </a:bodyPr>
          <a:lstStyle/>
          <a:p>
            <a:pPr algn="l">
              <a:lnSpc>
                <a:spcPts val="6214"/>
              </a:lnSpc>
            </a:pPr>
            <a:r>
              <a:rPr lang="en-US" sz="4439">
                <a:solidFill>
                  <a:srgbClr val="211F1C"/>
                </a:solidFill>
                <a:latin typeface="Josefin Sans Bold"/>
              </a:rPr>
              <a:t>Các đặc trưng trong bộ dữ liệu</a:t>
            </a:r>
          </a:p>
        </p:txBody>
      </p:sp>
      <p:sp>
        <p:nvSpPr>
          <p:cNvPr name="TextBox 7" id="7"/>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TextBox 8" id="8"/>
          <p:cNvSpPr txBox="true"/>
          <p:nvPr/>
        </p:nvSpPr>
        <p:spPr>
          <a:xfrm rot="0">
            <a:off x="809625" y="1975877"/>
            <a:ext cx="16544118" cy="6895116"/>
          </a:xfrm>
          <a:prstGeom prst="rect">
            <a:avLst/>
          </a:prstGeom>
        </p:spPr>
        <p:txBody>
          <a:bodyPr anchor="t" rtlCol="false" tIns="0" lIns="0" bIns="0" rIns="0">
            <a:spAutoFit/>
          </a:bodyPr>
          <a:lstStyle/>
          <a:p>
            <a:pPr algn="just">
              <a:lnSpc>
                <a:spcPts val="5074"/>
              </a:lnSpc>
            </a:pPr>
          </a:p>
          <a:p>
            <a:pPr algn="just" marL="622462" indent="-311231" lvl="1">
              <a:lnSpc>
                <a:spcPts val="5074"/>
              </a:lnSpc>
              <a:buFont typeface="Arial"/>
              <a:buChar char="•"/>
            </a:pPr>
            <a:r>
              <a:rPr lang="en-US" sz="2883">
                <a:solidFill>
                  <a:srgbClr val="211F1C"/>
                </a:solidFill>
                <a:latin typeface="Roboto Mono Bold"/>
              </a:rPr>
              <a:t>avg_glucose_level</a:t>
            </a:r>
            <a:r>
              <a:rPr lang="en-US" sz="2883">
                <a:solidFill>
                  <a:srgbClr val="211F1C"/>
                </a:solidFill>
                <a:latin typeface="Roboto Mono"/>
              </a:rPr>
              <a:t>: Chỉ số lượng đường trung bình trong máu</a:t>
            </a:r>
          </a:p>
          <a:p>
            <a:pPr algn="just" marL="622462" indent="-311231" lvl="1">
              <a:lnSpc>
                <a:spcPts val="5074"/>
              </a:lnSpc>
              <a:buFont typeface="Arial"/>
              <a:buChar char="•"/>
            </a:pPr>
            <a:r>
              <a:rPr lang="en-US" sz="2883">
                <a:solidFill>
                  <a:srgbClr val="211F1C"/>
                </a:solidFill>
                <a:latin typeface="Roboto Mono Bold"/>
              </a:rPr>
              <a:t>bmi</a:t>
            </a:r>
            <a:r>
              <a:rPr lang="en-US" sz="2883">
                <a:solidFill>
                  <a:srgbClr val="211F1C"/>
                </a:solidFill>
                <a:latin typeface="Roboto Mono"/>
              </a:rPr>
              <a:t>: Chỉ số BMI (Body Mass Index) được tính dựa trên tỉ lệ giữa cân nặng và chiều cao bình phương, nói lên tình trạng cân nặng hiện tại của bệnh nhân. So với giá trị BMI tiêu chuẩn, chỉ số BMI cá nhân sẽ xác định một người đang thừa cân, thiếu cân hay có cân nặng cân đối. </a:t>
            </a:r>
          </a:p>
          <a:p>
            <a:pPr algn="just" marL="622462" indent="-311231" lvl="1">
              <a:lnSpc>
                <a:spcPts val="5074"/>
              </a:lnSpc>
              <a:buFont typeface="Arial"/>
              <a:buChar char="•"/>
            </a:pPr>
            <a:r>
              <a:rPr lang="en-US" sz="2883">
                <a:solidFill>
                  <a:srgbClr val="211F1C"/>
                </a:solidFill>
                <a:latin typeface="Roboto Mono"/>
              </a:rPr>
              <a:t> </a:t>
            </a:r>
            <a:r>
              <a:rPr lang="en-US" sz="2883">
                <a:solidFill>
                  <a:srgbClr val="211F1C"/>
                </a:solidFill>
                <a:latin typeface="Roboto Mono Bold"/>
              </a:rPr>
              <a:t>smoking_status</a:t>
            </a:r>
            <a:r>
              <a:rPr lang="en-US" sz="2883">
                <a:solidFill>
                  <a:srgbClr val="211F1C"/>
                </a:solidFill>
                <a:latin typeface="Roboto Mono"/>
              </a:rPr>
              <a:t>: Tình trạng hút thuốc "formerly smoked","never smoked", "smokes" hoặc "Unknown"</a:t>
            </a:r>
          </a:p>
          <a:p>
            <a:pPr algn="just" marL="622462" indent="-311231" lvl="1">
              <a:lnSpc>
                <a:spcPts val="5074"/>
              </a:lnSpc>
              <a:buFont typeface="Arial"/>
              <a:buChar char="•"/>
            </a:pPr>
            <a:r>
              <a:rPr lang="en-US" sz="2883">
                <a:solidFill>
                  <a:srgbClr val="211F1C"/>
                </a:solidFill>
                <a:latin typeface="Roboto Mono"/>
              </a:rPr>
              <a:t> </a:t>
            </a:r>
            <a:r>
              <a:rPr lang="en-US" sz="2883">
                <a:solidFill>
                  <a:srgbClr val="211F1C"/>
                </a:solidFill>
                <a:latin typeface="Roboto Mono Bold"/>
              </a:rPr>
              <a:t>stroke</a:t>
            </a:r>
            <a:r>
              <a:rPr lang="en-US" sz="2883">
                <a:solidFill>
                  <a:srgbClr val="211F1C"/>
                </a:solidFill>
                <a:latin typeface="Roboto Mono"/>
              </a:rPr>
              <a:t>: Là đặc trưng mục tiêu của bài toán, có giá trị là 1 nếu bệnh nhân bị đột quỵ, và 0 nếu bệnh nhân không đột quỵ</a:t>
            </a:r>
          </a:p>
          <a:p>
            <a:pPr algn="just" marL="0" indent="0" lvl="0">
              <a:lnSpc>
                <a:spcPts val="5074"/>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065510"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900122" y="1029408"/>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86961" y="3937162"/>
            <a:ext cx="17114078" cy="3573485"/>
          </a:xfrm>
          <a:custGeom>
            <a:avLst/>
            <a:gdLst/>
            <a:ahLst/>
            <a:cxnLst/>
            <a:rect r="r" b="b" t="t" l="l"/>
            <a:pathLst>
              <a:path h="3573485" w="17114078">
                <a:moveTo>
                  <a:pt x="0" y="0"/>
                </a:moveTo>
                <a:lnTo>
                  <a:pt x="17114078" y="0"/>
                </a:lnTo>
                <a:lnTo>
                  <a:pt x="17114078" y="3573485"/>
                </a:lnTo>
                <a:lnTo>
                  <a:pt x="0" y="3573485"/>
                </a:lnTo>
                <a:lnTo>
                  <a:pt x="0" y="0"/>
                </a:lnTo>
                <a:close/>
              </a:path>
            </a:pathLst>
          </a:custGeom>
          <a:blipFill>
            <a:blip r:embed="rId8"/>
            <a:stretch>
              <a:fillRect l="-209" t="0" r="-209" b="0"/>
            </a:stretch>
          </a:blipFill>
        </p:spPr>
      </p:sp>
      <p:sp>
        <p:nvSpPr>
          <p:cNvPr name="TextBox 8" id="8"/>
          <p:cNvSpPr txBox="true"/>
          <p:nvPr/>
        </p:nvSpPr>
        <p:spPr>
          <a:xfrm rot="0">
            <a:off x="5056585" y="1321573"/>
            <a:ext cx="8426806" cy="987180"/>
          </a:xfrm>
          <a:prstGeom prst="rect">
            <a:avLst/>
          </a:prstGeom>
        </p:spPr>
        <p:txBody>
          <a:bodyPr anchor="t" rtlCol="false" tIns="0" lIns="0" bIns="0" rIns="0">
            <a:spAutoFit/>
          </a:bodyPr>
          <a:lstStyle/>
          <a:p>
            <a:pPr algn="l">
              <a:lnSpc>
                <a:spcPts val="8014"/>
              </a:lnSpc>
            </a:pPr>
            <a:r>
              <a:rPr lang="en-US" sz="5724">
                <a:solidFill>
                  <a:srgbClr val="211F1C"/>
                </a:solidFill>
                <a:latin typeface="Josefin Sans Bold"/>
              </a:rPr>
              <a:t>Khám phá bộ dữ liệu</a:t>
            </a:r>
          </a:p>
        </p:txBody>
      </p:sp>
      <p:sp>
        <p:nvSpPr>
          <p:cNvPr name="TextBox 9" id="9"/>
          <p:cNvSpPr txBox="true"/>
          <p:nvPr/>
        </p:nvSpPr>
        <p:spPr>
          <a:xfrm rot="0">
            <a:off x="2412826" y="2728109"/>
            <a:ext cx="13462349" cy="494678"/>
          </a:xfrm>
          <a:prstGeom prst="rect">
            <a:avLst/>
          </a:prstGeom>
        </p:spPr>
        <p:txBody>
          <a:bodyPr anchor="t" rtlCol="false" tIns="0" lIns="0" bIns="0" rIns="0">
            <a:spAutoFit/>
          </a:bodyPr>
          <a:lstStyle/>
          <a:p>
            <a:pPr algn="just" marL="0" indent="0" lvl="0">
              <a:lnSpc>
                <a:spcPts val="4397"/>
              </a:lnSpc>
            </a:pPr>
            <a:r>
              <a:rPr lang="en-US" sz="2498">
                <a:solidFill>
                  <a:srgbClr val="211F1C"/>
                </a:solidFill>
                <a:latin typeface="Roboto Mono"/>
              </a:rPr>
              <a:t>Bộ dữ liệu dùng cho việc huấn luyện train.csv gồm 15304 dòng và 11 cột</a:t>
            </a:r>
          </a:p>
        </p:txBody>
      </p:sp>
      <p:sp>
        <p:nvSpPr>
          <p:cNvPr name="TextBox 10" id="10"/>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TextBox 11" id="11"/>
          <p:cNvSpPr txBox="true"/>
          <p:nvPr/>
        </p:nvSpPr>
        <p:spPr>
          <a:xfrm rot="0">
            <a:off x="6930151" y="7896789"/>
            <a:ext cx="4679675" cy="430101"/>
          </a:xfrm>
          <a:prstGeom prst="rect">
            <a:avLst/>
          </a:prstGeom>
        </p:spPr>
        <p:txBody>
          <a:bodyPr anchor="t" rtlCol="false" tIns="0" lIns="0" bIns="0" rIns="0">
            <a:spAutoFit/>
          </a:bodyPr>
          <a:lstStyle/>
          <a:p>
            <a:pPr algn="just" marL="0" indent="0" lvl="0">
              <a:lnSpc>
                <a:spcPts val="3734"/>
              </a:lnSpc>
            </a:pPr>
            <a:r>
              <a:rPr lang="en-US" sz="2122">
                <a:solidFill>
                  <a:srgbClr val="211F1C"/>
                </a:solidFill>
                <a:latin typeface="Roboto Mono Bold Italics"/>
              </a:rPr>
              <a:t>Hình 1. Bộ dữ liệu train.csv</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065510"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900122" y="1029408"/>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28700" y="3875240"/>
            <a:ext cx="16617016" cy="3605411"/>
          </a:xfrm>
          <a:custGeom>
            <a:avLst/>
            <a:gdLst/>
            <a:ahLst/>
            <a:cxnLst/>
            <a:rect r="r" b="b" t="t" l="l"/>
            <a:pathLst>
              <a:path h="3605411" w="16617016">
                <a:moveTo>
                  <a:pt x="0" y="0"/>
                </a:moveTo>
                <a:lnTo>
                  <a:pt x="16617016" y="0"/>
                </a:lnTo>
                <a:lnTo>
                  <a:pt x="16617016" y="3605411"/>
                </a:lnTo>
                <a:lnTo>
                  <a:pt x="0" y="3605411"/>
                </a:lnTo>
                <a:lnTo>
                  <a:pt x="0" y="0"/>
                </a:lnTo>
                <a:close/>
              </a:path>
            </a:pathLst>
          </a:custGeom>
          <a:blipFill>
            <a:blip r:embed="rId8"/>
            <a:stretch>
              <a:fillRect l="0" t="0" r="0" b="0"/>
            </a:stretch>
          </a:blipFill>
        </p:spPr>
      </p:sp>
      <p:sp>
        <p:nvSpPr>
          <p:cNvPr name="TextBox 8" id="8"/>
          <p:cNvSpPr txBox="true"/>
          <p:nvPr/>
        </p:nvSpPr>
        <p:spPr>
          <a:xfrm rot="0">
            <a:off x="4828262" y="2833657"/>
            <a:ext cx="8027267" cy="498658"/>
          </a:xfrm>
          <a:prstGeom prst="rect">
            <a:avLst/>
          </a:prstGeom>
        </p:spPr>
        <p:txBody>
          <a:bodyPr anchor="t" rtlCol="false" tIns="0" lIns="0" bIns="0" rIns="0">
            <a:spAutoFit/>
          </a:bodyPr>
          <a:lstStyle/>
          <a:p>
            <a:pPr algn="just" marL="0" indent="0" lvl="0">
              <a:lnSpc>
                <a:spcPts val="4395"/>
              </a:lnSpc>
            </a:pPr>
            <a:r>
              <a:rPr lang="en-US" sz="2497">
                <a:solidFill>
                  <a:srgbClr val="211F1C"/>
                </a:solidFill>
                <a:latin typeface="Roboto Mono"/>
              </a:rPr>
              <a:t>Bộ dữ liệu dùng cho việc kiểm tra test.csv</a:t>
            </a:r>
          </a:p>
        </p:txBody>
      </p:sp>
      <p:sp>
        <p:nvSpPr>
          <p:cNvPr name="TextBox 9" id="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TextBox 10" id="10"/>
          <p:cNvSpPr txBox="true"/>
          <p:nvPr/>
        </p:nvSpPr>
        <p:spPr>
          <a:xfrm rot="0">
            <a:off x="6997371" y="7909276"/>
            <a:ext cx="4679675" cy="430101"/>
          </a:xfrm>
          <a:prstGeom prst="rect">
            <a:avLst/>
          </a:prstGeom>
        </p:spPr>
        <p:txBody>
          <a:bodyPr anchor="t" rtlCol="false" tIns="0" lIns="0" bIns="0" rIns="0">
            <a:spAutoFit/>
          </a:bodyPr>
          <a:lstStyle/>
          <a:p>
            <a:pPr algn="just" marL="0" indent="0" lvl="0">
              <a:lnSpc>
                <a:spcPts val="3734"/>
              </a:lnSpc>
            </a:pPr>
            <a:r>
              <a:rPr lang="en-US" sz="2122">
                <a:solidFill>
                  <a:srgbClr val="211F1C"/>
                </a:solidFill>
                <a:latin typeface="Roboto Mono"/>
              </a:rPr>
              <a:t>Hình 2. Bộ dữ liệu test.csv</a:t>
            </a:r>
          </a:p>
        </p:txBody>
      </p:sp>
      <p:sp>
        <p:nvSpPr>
          <p:cNvPr name="TextBox 11" id="11"/>
          <p:cNvSpPr txBox="true"/>
          <p:nvPr/>
        </p:nvSpPr>
        <p:spPr>
          <a:xfrm rot="0">
            <a:off x="5056585" y="1321573"/>
            <a:ext cx="8426806" cy="987180"/>
          </a:xfrm>
          <a:prstGeom prst="rect">
            <a:avLst/>
          </a:prstGeom>
        </p:spPr>
        <p:txBody>
          <a:bodyPr anchor="t" rtlCol="false" tIns="0" lIns="0" bIns="0" rIns="0">
            <a:spAutoFit/>
          </a:bodyPr>
          <a:lstStyle/>
          <a:p>
            <a:pPr algn="l">
              <a:lnSpc>
                <a:spcPts val="8014"/>
              </a:lnSpc>
            </a:pPr>
            <a:r>
              <a:rPr lang="en-US" sz="5724">
                <a:solidFill>
                  <a:srgbClr val="211F1C"/>
                </a:solidFill>
                <a:latin typeface="Josefin Sans Bold"/>
              </a:rPr>
              <a:t>Khám phá bộ dữ liệu</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305256"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aphicFrame>
        <p:nvGraphicFramePr>
          <p:cNvPr name="Table 5" id="5"/>
          <p:cNvGraphicFramePr>
            <a:graphicFrameLocks noGrp="true"/>
          </p:cNvGraphicFramePr>
          <p:nvPr/>
        </p:nvGraphicFramePr>
        <p:xfrm>
          <a:off x="363471" y="675899"/>
          <a:ext cx="5152852" cy="9233536"/>
        </p:xfrm>
        <a:graphic>
          <a:graphicData uri="http://schemas.openxmlformats.org/drawingml/2006/table">
            <a:tbl>
              <a:tblPr/>
              <a:tblGrid>
                <a:gridCol w="2526447"/>
                <a:gridCol w="2217130"/>
              </a:tblGrid>
              <a:tr h="1538286">
                <a:tc>
                  <a:txBody>
                    <a:bodyPr anchor="t" rtlCol="false"/>
                    <a:lstStyle/>
                    <a:p>
                      <a:pPr algn="l">
                        <a:lnSpc>
                          <a:spcPts val="2799"/>
                        </a:lnSpc>
                        <a:defRPr/>
                      </a:pPr>
                      <a:r>
                        <a:rPr lang="en-US" sz="1999">
                          <a:solidFill>
                            <a:srgbClr val="000000"/>
                          </a:solidFill>
                          <a:latin typeface="Nunito Sans Expanded"/>
                        </a:rPr>
                        <a:t>gender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endParaRPr lang="en-US" sz="1100"/>
                    </a:p>
                    <a:p>
                      <a:pPr algn="l">
                        <a:lnSpc>
                          <a:spcPts val="2799"/>
                        </a:lnSpc>
                      </a:pPr>
                      <a:r>
                        <a:rPr lang="en-US" sz="1999">
                          <a:solidFill>
                            <a:srgbClr val="000000"/>
                          </a:solidFill>
                          <a:latin typeface="Nunito Sans Expanded"/>
                        </a:rPr>
                        <a:t>  object</a:t>
                      </a:r>
                    </a:p>
                    <a:p>
                      <a:pPr algn="l">
                        <a:lnSpc>
                          <a:spcPts val="2799"/>
                        </a:lnSpc>
                      </a:pPr>
                      <a:r>
                        <a:rPr lang="en-US" sz="1999">
                          <a:solidFill>
                            <a:srgbClr val="000000"/>
                          </a:solidFill>
                          <a:latin typeface="Nunito Sans Expanded"/>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540197">
                <a:tc>
                  <a:txBody>
                    <a:bodyPr anchor="t" rtlCol="false"/>
                    <a:lstStyle/>
                    <a:p>
                      <a:pPr algn="l">
                        <a:lnSpc>
                          <a:spcPts val="2799"/>
                        </a:lnSpc>
                        <a:defRPr/>
                      </a:pPr>
                      <a:endParaRPr lang="en-US" sz="1100"/>
                    </a:p>
                    <a:p>
                      <a:pPr algn="l">
                        <a:lnSpc>
                          <a:spcPts val="2799"/>
                        </a:lnSpc>
                      </a:pPr>
                      <a:r>
                        <a:rPr lang="en-US" sz="1999">
                          <a:solidFill>
                            <a:srgbClr val="000000"/>
                          </a:solidFill>
                          <a:latin typeface="Nunito Sans Expanded"/>
                        </a:rPr>
                        <a:t>  age</a:t>
                      </a:r>
                    </a:p>
                    <a:p>
                      <a:pPr algn="l">
                        <a:lnSpc>
                          <a:spcPts val="2799"/>
                        </a:lnSpc>
                      </a:pPr>
                      <a:r>
                        <a:rPr lang="en-US" sz="1999">
                          <a:solidFill>
                            <a:srgbClr val="000000"/>
                          </a:solidFill>
                          <a:latin typeface="Nunito Sans Expanded"/>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endParaRPr lang="en-US" sz="1100"/>
                    </a:p>
                    <a:p>
                      <a:pPr algn="l">
                        <a:lnSpc>
                          <a:spcPts val="2799"/>
                        </a:lnSpc>
                      </a:pPr>
                      <a:r>
                        <a:rPr lang="en-US" sz="1999">
                          <a:solidFill>
                            <a:srgbClr val="000000"/>
                          </a:solidFill>
                          <a:latin typeface="Nunito Sans Expanded"/>
                        </a:rPr>
                        <a:t>  float64</a:t>
                      </a:r>
                    </a:p>
                    <a:p>
                      <a:pPr algn="l">
                        <a:lnSpc>
                          <a:spcPts val="2799"/>
                        </a:lnSpc>
                      </a:pPr>
                      <a:r>
                        <a:rPr lang="en-US" sz="1999">
                          <a:solidFill>
                            <a:srgbClr val="000000"/>
                          </a:solidFill>
                          <a:latin typeface="Nunito Sans Expanded"/>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540197">
                <a:tc>
                  <a:txBody>
                    <a:bodyPr anchor="t" rtlCol="false"/>
                    <a:lstStyle/>
                    <a:p>
                      <a:pPr algn="l">
                        <a:lnSpc>
                          <a:spcPts val="2799"/>
                        </a:lnSpc>
                        <a:defRPr/>
                      </a:pPr>
                      <a:endParaRPr lang="en-US" sz="1100"/>
                    </a:p>
                    <a:p>
                      <a:pPr algn="l">
                        <a:lnSpc>
                          <a:spcPts val="2799"/>
                        </a:lnSpc>
                      </a:pPr>
                      <a:r>
                        <a:rPr lang="en-US" sz="1999">
                          <a:solidFill>
                            <a:srgbClr val="000000"/>
                          </a:solidFill>
                          <a:latin typeface="Nunito Sans Expanded"/>
                        </a:rPr>
                        <a:t>  hypertension</a:t>
                      </a:r>
                    </a:p>
                    <a:p>
                      <a:pPr algn="l">
                        <a:lnSpc>
                          <a:spcPts val="2799"/>
                        </a:lnSpc>
                      </a:pPr>
                      <a:r>
                        <a:rPr lang="en-US" sz="1999">
                          <a:solidFill>
                            <a:srgbClr val="000000"/>
                          </a:solidFill>
                          <a:latin typeface="Nunito Sans Expanded"/>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endParaRPr lang="en-US" sz="1100"/>
                    </a:p>
                    <a:p>
                      <a:pPr algn="l">
                        <a:lnSpc>
                          <a:spcPts val="2799"/>
                        </a:lnSpc>
                      </a:pPr>
                      <a:r>
                        <a:rPr lang="en-US" sz="1999">
                          <a:solidFill>
                            <a:srgbClr val="000000"/>
                          </a:solidFill>
                          <a:latin typeface="Nunito Sans Expanded"/>
                        </a:rPr>
                        <a:t>  int64</a:t>
                      </a:r>
                    </a:p>
                    <a:p>
                      <a:pPr algn="l">
                        <a:lnSpc>
                          <a:spcPts val="2799"/>
                        </a:lnSpc>
                      </a:pPr>
                      <a:r>
                        <a:rPr lang="en-US" sz="1999">
                          <a:solidFill>
                            <a:srgbClr val="000000"/>
                          </a:solidFill>
                          <a:latin typeface="Nunito Sans Expanded"/>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538286">
                <a:tc>
                  <a:txBody>
                    <a:bodyPr anchor="t" rtlCol="false"/>
                    <a:lstStyle/>
                    <a:p>
                      <a:pPr algn="l">
                        <a:lnSpc>
                          <a:spcPts val="2799"/>
                        </a:lnSpc>
                        <a:defRPr/>
                      </a:pPr>
                      <a:endParaRPr lang="en-US" sz="1100"/>
                    </a:p>
                    <a:p>
                      <a:pPr algn="l">
                        <a:lnSpc>
                          <a:spcPts val="2799"/>
                        </a:lnSpc>
                      </a:pPr>
                      <a:r>
                        <a:rPr lang="en-US" sz="1999">
                          <a:solidFill>
                            <a:srgbClr val="000000"/>
                          </a:solidFill>
                          <a:latin typeface="Nunito Sans Expanded"/>
                        </a:rPr>
                        <a:t>  heart_disease</a:t>
                      </a:r>
                    </a:p>
                    <a:p>
                      <a:pPr algn="l">
                        <a:lnSpc>
                          <a:spcPts val="2799"/>
                        </a:lnSpc>
                      </a:pPr>
                      <a:r>
                        <a:rPr lang="en-US" sz="1999">
                          <a:solidFill>
                            <a:srgbClr val="000000"/>
                          </a:solidFill>
                          <a:latin typeface="Nunito Sans Expanded"/>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endParaRPr lang="en-US" sz="1100"/>
                    </a:p>
                    <a:p>
                      <a:pPr algn="l">
                        <a:lnSpc>
                          <a:spcPts val="2799"/>
                        </a:lnSpc>
                      </a:pPr>
                      <a:r>
                        <a:rPr lang="en-US" sz="1999">
                          <a:solidFill>
                            <a:srgbClr val="000000"/>
                          </a:solidFill>
                          <a:latin typeface="Nunito Sans Expanded"/>
                        </a:rPr>
                        <a:t>  int64</a:t>
                      </a:r>
                    </a:p>
                    <a:p>
                      <a:pPr algn="l">
                        <a:lnSpc>
                          <a:spcPts val="2799"/>
                        </a:lnSpc>
                      </a:pPr>
                      <a:r>
                        <a:rPr lang="en-US" sz="1999">
                          <a:solidFill>
                            <a:srgbClr val="000000"/>
                          </a:solidFill>
                          <a:latin typeface="Nunito Sans Expanded"/>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538286">
                <a:tc>
                  <a:txBody>
                    <a:bodyPr anchor="t" rtlCol="false"/>
                    <a:lstStyle/>
                    <a:p>
                      <a:pPr algn="l">
                        <a:lnSpc>
                          <a:spcPts val="2799"/>
                        </a:lnSpc>
                        <a:defRPr/>
                      </a:pPr>
                      <a:endParaRPr lang="en-US" sz="1100"/>
                    </a:p>
                    <a:p>
                      <a:pPr algn="l">
                        <a:lnSpc>
                          <a:spcPts val="2799"/>
                        </a:lnSpc>
                      </a:pPr>
                      <a:r>
                        <a:rPr lang="en-US" sz="1999">
                          <a:solidFill>
                            <a:srgbClr val="000000"/>
                          </a:solidFill>
                          <a:latin typeface="Nunito Sans Expanded"/>
                        </a:rPr>
                        <a:t>  ever_married</a:t>
                      </a:r>
                    </a:p>
                    <a:p>
                      <a:pPr algn="l">
                        <a:lnSpc>
                          <a:spcPts val="2799"/>
                        </a:lnSpc>
                      </a:pPr>
                      <a:r>
                        <a:rPr lang="en-US" sz="1999">
                          <a:solidFill>
                            <a:srgbClr val="000000"/>
                          </a:solidFill>
                          <a:latin typeface="Nunito Sans Expanded"/>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endParaRPr lang="en-US" sz="1100"/>
                    </a:p>
                    <a:p>
                      <a:pPr algn="l">
                        <a:lnSpc>
                          <a:spcPts val="2799"/>
                        </a:lnSpc>
                      </a:pPr>
                      <a:r>
                        <a:rPr lang="en-US" sz="1999">
                          <a:solidFill>
                            <a:srgbClr val="000000"/>
                          </a:solidFill>
                          <a:latin typeface="Nunito Sans Expanded"/>
                        </a:rPr>
                        <a:t>  object</a:t>
                      </a:r>
                    </a:p>
                    <a:p>
                      <a:pPr algn="l">
                        <a:lnSpc>
                          <a:spcPts val="2799"/>
                        </a:lnSpc>
                      </a:pPr>
                      <a:r>
                        <a:rPr lang="en-US" sz="1999">
                          <a:solidFill>
                            <a:srgbClr val="000000"/>
                          </a:solidFill>
                          <a:latin typeface="Nunito Sans Expanded"/>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538286">
                <a:tc>
                  <a:txBody>
                    <a:bodyPr anchor="t" rtlCol="false"/>
                    <a:lstStyle/>
                    <a:p>
                      <a:pPr algn="l">
                        <a:lnSpc>
                          <a:spcPts val="2799"/>
                        </a:lnSpc>
                        <a:defRPr/>
                      </a:pPr>
                      <a:endParaRPr lang="en-US" sz="1100"/>
                    </a:p>
                    <a:p>
                      <a:pPr algn="l">
                        <a:lnSpc>
                          <a:spcPts val="2799"/>
                        </a:lnSpc>
                      </a:pPr>
                      <a:r>
                        <a:rPr lang="en-US" sz="1999">
                          <a:solidFill>
                            <a:srgbClr val="000000"/>
                          </a:solidFill>
                          <a:latin typeface="Nunito Sans Expanded"/>
                        </a:rPr>
                        <a:t>  work_type</a:t>
                      </a:r>
                    </a:p>
                    <a:p>
                      <a:pPr algn="l">
                        <a:lnSpc>
                          <a:spcPts val="2799"/>
                        </a:lnSpc>
                      </a:pPr>
                      <a:r>
                        <a:rPr lang="en-US" sz="1999">
                          <a:solidFill>
                            <a:srgbClr val="000000"/>
                          </a:solidFill>
                          <a:latin typeface="Nunito Sans Expanded"/>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799"/>
                        </a:lnSpc>
                        <a:defRPr/>
                      </a:pPr>
                      <a:endParaRPr lang="en-US" sz="1100"/>
                    </a:p>
                    <a:p>
                      <a:pPr algn="l">
                        <a:lnSpc>
                          <a:spcPts val="2799"/>
                        </a:lnSpc>
                      </a:pPr>
                      <a:r>
                        <a:rPr lang="en-US" sz="1999">
                          <a:solidFill>
                            <a:srgbClr val="000000"/>
                          </a:solidFill>
                          <a:latin typeface="Nunito Sans Expanded"/>
                        </a:rPr>
                        <a:t>  object</a:t>
                      </a:r>
                    </a:p>
                    <a:p>
                      <a:pPr algn="l">
                        <a:lnSpc>
                          <a:spcPts val="2799"/>
                        </a:lnSpc>
                      </a:pPr>
                      <a:r>
                        <a:rPr lang="en-US" sz="1999">
                          <a:solidFill>
                            <a:srgbClr val="000000"/>
                          </a:solidFill>
                          <a:latin typeface="Nunito Sans Expanded"/>
                        </a:rPr>
                        <a:t>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graphicFrame>
        <p:nvGraphicFramePr>
          <p:cNvPr name="Table 6" id="6"/>
          <p:cNvGraphicFramePr>
            <a:graphicFrameLocks noGrp="true"/>
          </p:cNvGraphicFramePr>
          <p:nvPr/>
        </p:nvGraphicFramePr>
        <p:xfrm>
          <a:off x="5980415" y="1784219"/>
          <a:ext cx="6327170" cy="8125216"/>
        </p:xfrm>
        <a:graphic>
          <a:graphicData uri="http://schemas.openxmlformats.org/drawingml/2006/table">
            <a:tbl>
              <a:tblPr/>
              <a:tblGrid>
                <a:gridCol w="3148230"/>
                <a:gridCol w="3178940"/>
              </a:tblGrid>
              <a:tr h="1550320">
                <a:tc>
                  <a:txBody>
                    <a:bodyPr anchor="t" rtlCol="false"/>
                    <a:lstStyle/>
                    <a:p>
                      <a:pPr algn="l">
                        <a:lnSpc>
                          <a:spcPts val="2799"/>
                        </a:lnSpc>
                        <a:defRPr/>
                      </a:pPr>
                      <a:endParaRPr lang="en-US" sz="1100"/>
                    </a:p>
                    <a:p>
                      <a:pPr algn="l">
                        <a:lnSpc>
                          <a:spcPts val="2799"/>
                        </a:lnSpc>
                      </a:pPr>
                      <a:r>
                        <a:rPr lang="en-US" sz="1999">
                          <a:solidFill>
                            <a:srgbClr val="000000"/>
                          </a:solidFill>
                          <a:latin typeface="Nunito Sans Expanded"/>
                        </a:rPr>
                        <a:t>  residence_type</a:t>
                      </a:r>
                    </a:p>
                    <a:p>
                      <a:pPr algn="l">
                        <a:lnSpc>
                          <a:spcPts val="2799"/>
                        </a:lnSpc>
                      </a:pPr>
                      <a:r>
                        <a:rPr lang="en-US" sz="1999">
                          <a:solidFill>
                            <a:srgbClr val="000000"/>
                          </a:solidFill>
                          <a:latin typeface="Nunito Sans Expanded"/>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99"/>
                        </a:lnSpc>
                        <a:defRPr/>
                      </a:pPr>
                      <a:endParaRPr lang="en-US" sz="1100"/>
                    </a:p>
                    <a:p>
                      <a:pPr algn="l">
                        <a:lnSpc>
                          <a:spcPts val="2799"/>
                        </a:lnSpc>
                      </a:pPr>
                      <a:r>
                        <a:rPr lang="en-US" sz="1999">
                          <a:solidFill>
                            <a:srgbClr val="000000"/>
                          </a:solidFill>
                          <a:latin typeface="Nunito Sans Expanded"/>
                        </a:rPr>
                        <a:t>  object</a:t>
                      </a:r>
                    </a:p>
                    <a:p>
                      <a:pPr algn="l">
                        <a:lnSpc>
                          <a:spcPts val="2799"/>
                        </a:lnSpc>
                      </a:pPr>
                      <a:r>
                        <a:rPr lang="en-US" sz="1999">
                          <a:solidFill>
                            <a:srgbClr val="000000"/>
                          </a:solidFill>
                          <a:latin typeface="Nunito Sans Expanded"/>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04405">
                <a:tc>
                  <a:txBody>
                    <a:bodyPr anchor="t" rtlCol="false"/>
                    <a:lstStyle/>
                    <a:p>
                      <a:pPr algn="l">
                        <a:lnSpc>
                          <a:spcPts val="2799"/>
                        </a:lnSpc>
                        <a:defRPr/>
                      </a:pPr>
                      <a:endParaRPr lang="en-US" sz="1100"/>
                    </a:p>
                    <a:p>
                      <a:pPr algn="l">
                        <a:lnSpc>
                          <a:spcPts val="2799"/>
                        </a:lnSpc>
                      </a:pPr>
                      <a:r>
                        <a:rPr lang="en-US" sz="1999">
                          <a:solidFill>
                            <a:srgbClr val="000000"/>
                          </a:solidFill>
                          <a:latin typeface="Nunito Sans Expanded"/>
                        </a:rPr>
                        <a:t>  avg_glucose_level</a:t>
                      </a:r>
                    </a:p>
                    <a:p>
                      <a:pPr algn="l">
                        <a:lnSpc>
                          <a:spcPts val="2799"/>
                        </a:lnSpc>
                      </a:pPr>
                      <a:r>
                        <a:rPr lang="en-US" sz="1999">
                          <a:solidFill>
                            <a:srgbClr val="000000"/>
                          </a:solidFill>
                          <a:latin typeface="Nunito Sans Expanded"/>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99"/>
                        </a:lnSpc>
                        <a:defRPr/>
                      </a:pPr>
                      <a:endParaRPr lang="en-US" sz="1100"/>
                    </a:p>
                    <a:p>
                      <a:pPr algn="l">
                        <a:lnSpc>
                          <a:spcPts val="2799"/>
                        </a:lnSpc>
                      </a:pPr>
                      <a:r>
                        <a:rPr lang="en-US" sz="1999">
                          <a:solidFill>
                            <a:srgbClr val="000000"/>
                          </a:solidFill>
                          <a:latin typeface="Nunito Sans Expanded"/>
                        </a:rPr>
                        <a:t>  float64</a:t>
                      </a:r>
                    </a:p>
                    <a:p>
                      <a:pPr algn="l">
                        <a:lnSpc>
                          <a:spcPts val="2799"/>
                        </a:lnSpc>
                      </a:pPr>
                      <a:r>
                        <a:rPr lang="en-US" sz="1999">
                          <a:solidFill>
                            <a:srgbClr val="000000"/>
                          </a:solidFill>
                          <a:latin typeface="Nunito Sans Expanded"/>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52234">
                <a:tc>
                  <a:txBody>
                    <a:bodyPr anchor="t" rtlCol="false"/>
                    <a:lstStyle/>
                    <a:p>
                      <a:pPr algn="l">
                        <a:lnSpc>
                          <a:spcPts val="2799"/>
                        </a:lnSpc>
                        <a:defRPr/>
                      </a:pPr>
                      <a:endParaRPr lang="en-US" sz="1100"/>
                    </a:p>
                    <a:p>
                      <a:pPr algn="l">
                        <a:lnSpc>
                          <a:spcPts val="2799"/>
                        </a:lnSpc>
                      </a:pPr>
                      <a:r>
                        <a:rPr lang="en-US" sz="1999">
                          <a:solidFill>
                            <a:srgbClr val="000000"/>
                          </a:solidFill>
                          <a:latin typeface="Nunito Sans Expanded"/>
                        </a:rPr>
                        <a:t>  bmi</a:t>
                      </a:r>
                    </a:p>
                    <a:p>
                      <a:pPr algn="l">
                        <a:lnSpc>
                          <a:spcPts val="2799"/>
                        </a:lnSpc>
                      </a:pPr>
                      <a:r>
                        <a:rPr lang="en-US" sz="1999">
                          <a:solidFill>
                            <a:srgbClr val="000000"/>
                          </a:solidFill>
                          <a:latin typeface="Nunito Sans Expanded"/>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99"/>
                        </a:lnSpc>
                        <a:defRPr/>
                      </a:pPr>
                      <a:endParaRPr lang="en-US" sz="1100"/>
                    </a:p>
                    <a:p>
                      <a:pPr algn="l">
                        <a:lnSpc>
                          <a:spcPts val="2799"/>
                        </a:lnSpc>
                      </a:pPr>
                      <a:r>
                        <a:rPr lang="en-US" sz="1999">
                          <a:solidFill>
                            <a:srgbClr val="000000"/>
                          </a:solidFill>
                          <a:latin typeface="Nunito Sans Expanded"/>
                        </a:rPr>
                        <a:t>  float64</a:t>
                      </a:r>
                    </a:p>
                    <a:p>
                      <a:pPr algn="l">
                        <a:lnSpc>
                          <a:spcPts val="2799"/>
                        </a:lnSpc>
                      </a:pPr>
                      <a:r>
                        <a:rPr lang="en-US" sz="1999">
                          <a:solidFill>
                            <a:srgbClr val="000000"/>
                          </a:solidFill>
                          <a:latin typeface="Nunito Sans Expanded"/>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50320">
                <a:tc>
                  <a:txBody>
                    <a:bodyPr anchor="t" rtlCol="false"/>
                    <a:lstStyle/>
                    <a:p>
                      <a:pPr algn="l">
                        <a:lnSpc>
                          <a:spcPts val="2799"/>
                        </a:lnSpc>
                        <a:defRPr/>
                      </a:pPr>
                      <a:endParaRPr lang="en-US" sz="1100"/>
                    </a:p>
                    <a:p>
                      <a:pPr algn="l">
                        <a:lnSpc>
                          <a:spcPts val="2799"/>
                        </a:lnSpc>
                      </a:pPr>
                      <a:r>
                        <a:rPr lang="en-US" sz="1999">
                          <a:solidFill>
                            <a:srgbClr val="000000"/>
                          </a:solidFill>
                          <a:latin typeface="Nunito Sans Expanded"/>
                        </a:rPr>
                        <a:t>  smoking_status</a:t>
                      </a:r>
                    </a:p>
                    <a:p>
                      <a:pPr algn="l">
                        <a:lnSpc>
                          <a:spcPts val="2799"/>
                        </a:lnSpc>
                      </a:pPr>
                      <a:r>
                        <a:rPr lang="en-US" sz="1999">
                          <a:solidFill>
                            <a:srgbClr val="000000"/>
                          </a:solidFill>
                          <a:latin typeface="Nunito Sans Expanded"/>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99"/>
                        </a:lnSpc>
                        <a:defRPr/>
                      </a:pPr>
                      <a:endParaRPr lang="en-US" sz="1100"/>
                    </a:p>
                    <a:p>
                      <a:pPr algn="l">
                        <a:lnSpc>
                          <a:spcPts val="2799"/>
                        </a:lnSpc>
                      </a:pPr>
                      <a:r>
                        <a:rPr lang="en-US" sz="1999">
                          <a:solidFill>
                            <a:srgbClr val="000000"/>
                          </a:solidFill>
                          <a:latin typeface="Nunito Sans Expanded"/>
                        </a:rPr>
                        <a:t>  object</a:t>
                      </a:r>
                    </a:p>
                    <a:p>
                      <a:pPr algn="l">
                        <a:lnSpc>
                          <a:spcPts val="2799"/>
                        </a:lnSpc>
                      </a:pPr>
                      <a:r>
                        <a:rPr lang="en-US" sz="1999">
                          <a:solidFill>
                            <a:srgbClr val="000000"/>
                          </a:solidFill>
                          <a:latin typeface="Nunito Sans Expanded"/>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67938">
                <a:tc>
                  <a:txBody>
                    <a:bodyPr anchor="t" rtlCol="false"/>
                    <a:lstStyle/>
                    <a:p>
                      <a:pPr algn="l">
                        <a:lnSpc>
                          <a:spcPts val="2799"/>
                        </a:lnSpc>
                        <a:defRPr/>
                      </a:pPr>
                      <a:endParaRPr lang="en-US" sz="1100"/>
                    </a:p>
                    <a:p>
                      <a:pPr algn="l">
                        <a:lnSpc>
                          <a:spcPts val="2799"/>
                        </a:lnSpc>
                      </a:pPr>
                      <a:r>
                        <a:rPr lang="en-US" sz="1999">
                          <a:solidFill>
                            <a:srgbClr val="000000"/>
                          </a:solidFill>
                          <a:latin typeface="Nunito Sans Expanded"/>
                        </a:rPr>
                        <a:t>  stroke</a:t>
                      </a:r>
                    </a:p>
                    <a:p>
                      <a:pPr algn="l">
                        <a:lnSpc>
                          <a:spcPts val="2799"/>
                        </a:lnSpc>
                      </a:pPr>
                      <a:r>
                        <a:rPr lang="en-US" sz="1999">
                          <a:solidFill>
                            <a:srgbClr val="000000"/>
                          </a:solidFill>
                          <a:latin typeface="Nunito Sans Expanded"/>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99"/>
                        </a:lnSpc>
                        <a:defRPr/>
                      </a:pPr>
                      <a:endParaRPr lang="en-US" sz="1100"/>
                    </a:p>
                    <a:p>
                      <a:pPr algn="l">
                        <a:lnSpc>
                          <a:spcPts val="2799"/>
                        </a:lnSpc>
                      </a:pPr>
                      <a:r>
                        <a:rPr lang="en-US" sz="1999">
                          <a:solidFill>
                            <a:srgbClr val="000000"/>
                          </a:solidFill>
                          <a:latin typeface="Nunito Sans Expanded"/>
                        </a:rPr>
                        <a:t>  int64</a:t>
                      </a:r>
                    </a:p>
                    <a:p>
                      <a:pPr algn="l">
                        <a:lnSpc>
                          <a:spcPts val="2799"/>
                        </a:lnSpc>
                      </a:pPr>
                      <a:r>
                        <a:rPr lang="en-US" sz="1999">
                          <a:solidFill>
                            <a:srgbClr val="000000"/>
                          </a:solidFill>
                          <a:latin typeface="Nunito Sans Expanded"/>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12275421" y="5019675"/>
            <a:ext cx="6012579" cy="1051108"/>
          </a:xfrm>
          <a:prstGeom prst="rect">
            <a:avLst/>
          </a:prstGeom>
        </p:spPr>
        <p:txBody>
          <a:bodyPr anchor="t" rtlCol="false" tIns="0" lIns="0" bIns="0" rIns="0">
            <a:spAutoFit/>
          </a:bodyPr>
          <a:lstStyle/>
          <a:p>
            <a:pPr algn="ctr">
              <a:lnSpc>
                <a:spcPts val="4395"/>
              </a:lnSpc>
            </a:pPr>
            <a:r>
              <a:rPr lang="en-US" sz="2497">
                <a:solidFill>
                  <a:srgbClr val="211F1C"/>
                </a:solidFill>
                <a:latin typeface="Roboto Mono"/>
              </a:rPr>
              <a:t>Kiểu dữ liệu </a:t>
            </a:r>
          </a:p>
          <a:p>
            <a:pPr algn="ctr" marL="0" indent="0" lvl="0">
              <a:lnSpc>
                <a:spcPts val="4395"/>
              </a:lnSpc>
            </a:pPr>
            <a:r>
              <a:rPr lang="en-US" sz="2497">
                <a:solidFill>
                  <a:srgbClr val="211F1C"/>
                </a:solidFill>
                <a:latin typeface="Roboto Mono"/>
              </a:rPr>
              <a:t>của các đặc trưng</a:t>
            </a:r>
          </a:p>
        </p:txBody>
      </p:sp>
      <p:sp>
        <p:nvSpPr>
          <p:cNvPr name="TextBox 8" id="8"/>
          <p:cNvSpPr txBox="true"/>
          <p:nvPr/>
        </p:nvSpPr>
        <p:spPr>
          <a:xfrm rot="0">
            <a:off x="5980415" y="580649"/>
            <a:ext cx="6887045" cy="800851"/>
          </a:xfrm>
          <a:prstGeom prst="rect">
            <a:avLst/>
          </a:prstGeom>
        </p:spPr>
        <p:txBody>
          <a:bodyPr anchor="t" rtlCol="false" tIns="0" lIns="0" bIns="0" rIns="0">
            <a:spAutoFit/>
          </a:bodyPr>
          <a:lstStyle/>
          <a:p>
            <a:pPr algn="l">
              <a:lnSpc>
                <a:spcPts val="6550"/>
              </a:lnSpc>
            </a:pPr>
            <a:r>
              <a:rPr lang="en-US" sz="4678">
                <a:solidFill>
                  <a:srgbClr val="211F1C"/>
                </a:solidFill>
                <a:latin typeface="Josefin Sans Bold"/>
              </a:rPr>
              <a:t>Khám phá bộ dữ liệu</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065510"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5350708" y="9473362"/>
            <a:ext cx="2571397" cy="430125"/>
          </a:xfrm>
          <a:custGeom>
            <a:avLst/>
            <a:gdLst/>
            <a:ahLst/>
            <a:cxnLst/>
            <a:rect r="r" b="b" t="t" l="l"/>
            <a:pathLst>
              <a:path h="430125" w="2571397">
                <a:moveTo>
                  <a:pt x="0" y="0"/>
                </a:moveTo>
                <a:lnTo>
                  <a:pt x="2571397" y="0"/>
                </a:lnTo>
                <a:lnTo>
                  <a:pt x="2571397" y="430125"/>
                </a:lnTo>
                <a:lnTo>
                  <a:pt x="0" y="4301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140430" y="662782"/>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72430" y="3450472"/>
            <a:ext cx="15163977" cy="5506918"/>
          </a:xfrm>
          <a:custGeom>
            <a:avLst/>
            <a:gdLst/>
            <a:ahLst/>
            <a:cxnLst/>
            <a:rect r="r" b="b" t="t" l="l"/>
            <a:pathLst>
              <a:path h="5506918" w="15163977">
                <a:moveTo>
                  <a:pt x="0" y="0"/>
                </a:moveTo>
                <a:lnTo>
                  <a:pt x="15163976" y="0"/>
                </a:lnTo>
                <a:lnTo>
                  <a:pt x="15163976" y="5506918"/>
                </a:lnTo>
                <a:lnTo>
                  <a:pt x="0" y="5506918"/>
                </a:lnTo>
                <a:lnTo>
                  <a:pt x="0" y="0"/>
                </a:lnTo>
                <a:close/>
              </a:path>
            </a:pathLst>
          </a:custGeom>
          <a:blipFill>
            <a:blip r:embed="rId8"/>
            <a:stretch>
              <a:fillRect l="0" t="0" r="0" b="0"/>
            </a:stretch>
          </a:blipFill>
        </p:spPr>
      </p:sp>
      <p:sp>
        <p:nvSpPr>
          <p:cNvPr name="TextBox 8" id="8"/>
          <p:cNvSpPr txBox="true"/>
          <p:nvPr/>
        </p:nvSpPr>
        <p:spPr>
          <a:xfrm rot="0">
            <a:off x="3863844" y="2368376"/>
            <a:ext cx="10560312" cy="520121"/>
          </a:xfrm>
          <a:prstGeom prst="rect">
            <a:avLst/>
          </a:prstGeom>
        </p:spPr>
        <p:txBody>
          <a:bodyPr anchor="t" rtlCol="false" tIns="0" lIns="0" bIns="0" rIns="0">
            <a:spAutoFit/>
          </a:bodyPr>
          <a:lstStyle/>
          <a:p>
            <a:pPr algn="just" marL="0" indent="0" lvl="0">
              <a:lnSpc>
                <a:spcPts val="4571"/>
              </a:lnSpc>
            </a:pPr>
            <a:r>
              <a:rPr lang="en-US" sz="2597">
                <a:solidFill>
                  <a:srgbClr val="211F1C"/>
                </a:solidFill>
                <a:latin typeface="Roboto Mono"/>
              </a:rPr>
              <a:t>Mô tả tổng quan về các đặc trưng số trong tập dữ liệu</a:t>
            </a:r>
          </a:p>
        </p:txBody>
      </p:sp>
      <p:sp>
        <p:nvSpPr>
          <p:cNvPr name="TextBox 9" id="9"/>
          <p:cNvSpPr txBox="true"/>
          <p:nvPr/>
        </p:nvSpPr>
        <p:spPr>
          <a:xfrm rot="0">
            <a:off x="809625" y="624682"/>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TextBox 10" id="10"/>
          <p:cNvSpPr txBox="true"/>
          <p:nvPr/>
        </p:nvSpPr>
        <p:spPr>
          <a:xfrm rot="0">
            <a:off x="6339382" y="9043262"/>
            <a:ext cx="6351874" cy="430101"/>
          </a:xfrm>
          <a:prstGeom prst="rect">
            <a:avLst/>
          </a:prstGeom>
        </p:spPr>
        <p:txBody>
          <a:bodyPr anchor="t" rtlCol="false" tIns="0" lIns="0" bIns="0" rIns="0">
            <a:spAutoFit/>
          </a:bodyPr>
          <a:lstStyle/>
          <a:p>
            <a:pPr algn="just" marL="0" indent="0" lvl="0">
              <a:lnSpc>
                <a:spcPts val="3734"/>
              </a:lnSpc>
            </a:pPr>
            <a:r>
              <a:rPr lang="en-US" sz="2122">
                <a:solidFill>
                  <a:srgbClr val="211F1C"/>
                </a:solidFill>
                <a:latin typeface="Roboto Mono Bold Italics"/>
              </a:rPr>
              <a:t>Hình 3. Tổng quan về các đặc trưng số </a:t>
            </a:r>
          </a:p>
        </p:txBody>
      </p:sp>
      <p:sp>
        <p:nvSpPr>
          <p:cNvPr name="TextBox 11" id="11"/>
          <p:cNvSpPr txBox="true"/>
          <p:nvPr/>
        </p:nvSpPr>
        <p:spPr>
          <a:xfrm rot="0">
            <a:off x="5056585" y="1321573"/>
            <a:ext cx="8426806" cy="987180"/>
          </a:xfrm>
          <a:prstGeom prst="rect">
            <a:avLst/>
          </a:prstGeom>
        </p:spPr>
        <p:txBody>
          <a:bodyPr anchor="t" rtlCol="false" tIns="0" lIns="0" bIns="0" rIns="0">
            <a:spAutoFit/>
          </a:bodyPr>
          <a:lstStyle/>
          <a:p>
            <a:pPr algn="l">
              <a:lnSpc>
                <a:spcPts val="8014"/>
              </a:lnSpc>
            </a:pPr>
            <a:r>
              <a:rPr lang="en-US" sz="5724">
                <a:solidFill>
                  <a:srgbClr val="211F1C"/>
                </a:solidFill>
                <a:latin typeface="Josefin Sans Bold"/>
              </a:rPr>
              <a:t>Khám phá bộ dữ liệu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0"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991530" y="4388542"/>
            <a:ext cx="6667500" cy="874356"/>
            <a:chOff x="0" y="0"/>
            <a:chExt cx="2126876" cy="278912"/>
          </a:xfrm>
        </p:grpSpPr>
        <p:sp>
          <p:nvSpPr>
            <p:cNvPr name="Freeform 7" id="7"/>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8" id="8"/>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52100239 - TRẦN NAM ĐĂNG KHOA</a:t>
              </a:r>
            </a:p>
          </p:txBody>
        </p:sp>
      </p:grpSp>
      <p:grpSp>
        <p:nvGrpSpPr>
          <p:cNvPr name="Group 9" id="9"/>
          <p:cNvGrpSpPr/>
          <p:nvPr/>
        </p:nvGrpSpPr>
        <p:grpSpPr>
          <a:xfrm rot="0">
            <a:off x="809625" y="4388542"/>
            <a:ext cx="897095" cy="874356"/>
            <a:chOff x="0" y="0"/>
            <a:chExt cx="286166" cy="278912"/>
          </a:xfrm>
        </p:grpSpPr>
        <p:sp>
          <p:nvSpPr>
            <p:cNvPr name="Freeform 10" id="10"/>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11" id="11"/>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1</a:t>
              </a:r>
            </a:p>
          </p:txBody>
        </p:sp>
      </p:grpSp>
      <p:grpSp>
        <p:nvGrpSpPr>
          <p:cNvPr name="Group 12" id="12"/>
          <p:cNvGrpSpPr/>
          <p:nvPr/>
        </p:nvGrpSpPr>
        <p:grpSpPr>
          <a:xfrm rot="0">
            <a:off x="1991530" y="5589599"/>
            <a:ext cx="6667500" cy="874356"/>
            <a:chOff x="0" y="0"/>
            <a:chExt cx="2126876" cy="278912"/>
          </a:xfrm>
        </p:grpSpPr>
        <p:sp>
          <p:nvSpPr>
            <p:cNvPr name="Freeform 13" id="13"/>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14" id="14"/>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52100306 - NGUYỄN KHẮC ANH TÀI</a:t>
              </a:r>
            </a:p>
          </p:txBody>
        </p:sp>
      </p:grpSp>
      <p:grpSp>
        <p:nvGrpSpPr>
          <p:cNvPr name="Group 15" id="15"/>
          <p:cNvGrpSpPr/>
          <p:nvPr/>
        </p:nvGrpSpPr>
        <p:grpSpPr>
          <a:xfrm rot="0">
            <a:off x="809625" y="5589599"/>
            <a:ext cx="897095" cy="874356"/>
            <a:chOff x="0" y="0"/>
            <a:chExt cx="286166" cy="278912"/>
          </a:xfrm>
        </p:grpSpPr>
        <p:sp>
          <p:nvSpPr>
            <p:cNvPr name="Freeform 16" id="16"/>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17" id="17"/>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2</a:t>
              </a:r>
            </a:p>
          </p:txBody>
        </p:sp>
      </p:grpSp>
      <p:grpSp>
        <p:nvGrpSpPr>
          <p:cNvPr name="Group 18" id="18"/>
          <p:cNvGrpSpPr/>
          <p:nvPr/>
        </p:nvGrpSpPr>
        <p:grpSpPr>
          <a:xfrm rot="0">
            <a:off x="1991530" y="6790655"/>
            <a:ext cx="6667500" cy="874356"/>
            <a:chOff x="0" y="0"/>
            <a:chExt cx="2126876" cy="278912"/>
          </a:xfrm>
        </p:grpSpPr>
        <p:sp>
          <p:nvSpPr>
            <p:cNvPr name="Freeform 19" id="19"/>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20" id="20"/>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52100312 - LÊ TUẦN THÀNH</a:t>
              </a:r>
            </a:p>
          </p:txBody>
        </p:sp>
      </p:grpSp>
      <p:grpSp>
        <p:nvGrpSpPr>
          <p:cNvPr name="Group 21" id="21"/>
          <p:cNvGrpSpPr/>
          <p:nvPr/>
        </p:nvGrpSpPr>
        <p:grpSpPr>
          <a:xfrm rot="0">
            <a:off x="809625" y="6790655"/>
            <a:ext cx="897095" cy="874356"/>
            <a:chOff x="0" y="0"/>
            <a:chExt cx="286166" cy="278912"/>
          </a:xfrm>
        </p:grpSpPr>
        <p:sp>
          <p:nvSpPr>
            <p:cNvPr name="Freeform 22" id="22"/>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23" id="23"/>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3</a:t>
              </a:r>
            </a:p>
          </p:txBody>
        </p:sp>
      </p:grpSp>
      <p:grpSp>
        <p:nvGrpSpPr>
          <p:cNvPr name="Group 24" id="24"/>
          <p:cNvGrpSpPr/>
          <p:nvPr/>
        </p:nvGrpSpPr>
        <p:grpSpPr>
          <a:xfrm rot="0">
            <a:off x="9606624" y="4388542"/>
            <a:ext cx="897095" cy="874356"/>
            <a:chOff x="0" y="0"/>
            <a:chExt cx="286166" cy="278912"/>
          </a:xfrm>
        </p:grpSpPr>
        <p:sp>
          <p:nvSpPr>
            <p:cNvPr name="Freeform 25" id="25"/>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26" id="26"/>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4</a:t>
              </a:r>
            </a:p>
          </p:txBody>
        </p:sp>
      </p:grpSp>
      <p:grpSp>
        <p:nvGrpSpPr>
          <p:cNvPr name="Group 27" id="27"/>
          <p:cNvGrpSpPr/>
          <p:nvPr/>
        </p:nvGrpSpPr>
        <p:grpSpPr>
          <a:xfrm rot="0">
            <a:off x="10789468" y="4388542"/>
            <a:ext cx="6667500" cy="874356"/>
            <a:chOff x="0" y="0"/>
            <a:chExt cx="2126876" cy="278912"/>
          </a:xfrm>
        </p:grpSpPr>
        <p:sp>
          <p:nvSpPr>
            <p:cNvPr name="Freeform 28" id="28"/>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29" id="29"/>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52100904 - PHẠM HOÀNG TRUNG KIÊN</a:t>
              </a:r>
            </a:p>
          </p:txBody>
        </p:sp>
      </p:grpSp>
      <p:grpSp>
        <p:nvGrpSpPr>
          <p:cNvPr name="Group 30" id="30"/>
          <p:cNvGrpSpPr/>
          <p:nvPr/>
        </p:nvGrpSpPr>
        <p:grpSpPr>
          <a:xfrm rot="0">
            <a:off x="9606624" y="5589599"/>
            <a:ext cx="897095" cy="874356"/>
            <a:chOff x="0" y="0"/>
            <a:chExt cx="286166" cy="278912"/>
          </a:xfrm>
        </p:grpSpPr>
        <p:sp>
          <p:nvSpPr>
            <p:cNvPr name="Freeform 31" id="31"/>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32" id="32"/>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5</a:t>
              </a:r>
            </a:p>
          </p:txBody>
        </p:sp>
      </p:grpSp>
      <p:grpSp>
        <p:nvGrpSpPr>
          <p:cNvPr name="Group 33" id="33"/>
          <p:cNvGrpSpPr/>
          <p:nvPr/>
        </p:nvGrpSpPr>
        <p:grpSpPr>
          <a:xfrm rot="0">
            <a:off x="10789468" y="5589599"/>
            <a:ext cx="6667500" cy="874356"/>
            <a:chOff x="0" y="0"/>
            <a:chExt cx="2126876" cy="278912"/>
          </a:xfrm>
        </p:grpSpPr>
        <p:sp>
          <p:nvSpPr>
            <p:cNvPr name="Freeform 34" id="34"/>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35" id="35"/>
            <p:cNvSpPr txBox="true"/>
            <p:nvPr/>
          </p:nvSpPr>
          <p:spPr>
            <a:xfrm>
              <a:off x="0" y="-38100"/>
              <a:ext cx="2126876" cy="317012"/>
            </a:xfrm>
            <a:prstGeom prst="rect">
              <a:avLst/>
            </a:prstGeom>
          </p:spPr>
          <p:txBody>
            <a:bodyPr anchor="ctr" rtlCol="false" tIns="38100" lIns="38100" bIns="38100" rIns="38100"/>
            <a:lstStyle/>
            <a:p>
              <a:pPr algn="ctr" marL="0" indent="0" lvl="0">
                <a:lnSpc>
                  <a:spcPts val="2557"/>
                </a:lnSpc>
                <a:spcBef>
                  <a:spcPct val="0"/>
                </a:spcBef>
              </a:pPr>
              <a:r>
                <a:rPr lang="en-US" sz="1739" spc="255">
                  <a:solidFill>
                    <a:srgbClr val="000000"/>
                  </a:solidFill>
                  <a:latin typeface="Nunito Sans Expanded Medium"/>
                </a:rPr>
                <a:t>52100254 - TRẦN QUANG LUÂN</a:t>
              </a:r>
            </a:p>
          </p:txBody>
        </p:sp>
      </p:grpSp>
      <p:grpSp>
        <p:nvGrpSpPr>
          <p:cNvPr name="Group 36" id="36"/>
          <p:cNvGrpSpPr/>
          <p:nvPr/>
        </p:nvGrpSpPr>
        <p:grpSpPr>
          <a:xfrm rot="0">
            <a:off x="9606624" y="6790655"/>
            <a:ext cx="897095" cy="874356"/>
            <a:chOff x="0" y="0"/>
            <a:chExt cx="286166" cy="278912"/>
          </a:xfrm>
        </p:grpSpPr>
        <p:sp>
          <p:nvSpPr>
            <p:cNvPr name="Freeform 37" id="37"/>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38" id="38"/>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6</a:t>
              </a:r>
            </a:p>
          </p:txBody>
        </p:sp>
      </p:grpSp>
      <p:grpSp>
        <p:nvGrpSpPr>
          <p:cNvPr name="Group 39" id="39"/>
          <p:cNvGrpSpPr/>
          <p:nvPr/>
        </p:nvGrpSpPr>
        <p:grpSpPr>
          <a:xfrm rot="0">
            <a:off x="10789468" y="6790655"/>
            <a:ext cx="6667500" cy="874356"/>
            <a:chOff x="0" y="0"/>
            <a:chExt cx="2126876" cy="278912"/>
          </a:xfrm>
        </p:grpSpPr>
        <p:sp>
          <p:nvSpPr>
            <p:cNvPr name="Freeform 40" id="40"/>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41" id="41"/>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52100977-NGUYỄN ĐỨC MINH</a:t>
              </a:r>
            </a:p>
          </p:txBody>
        </p:sp>
      </p:grpSp>
      <p:sp>
        <p:nvSpPr>
          <p:cNvPr name="Freeform 42" id="42"/>
          <p:cNvSpPr/>
          <p:nvPr/>
        </p:nvSpPr>
        <p:spPr>
          <a:xfrm flipH="false" flipV="false" rot="0">
            <a:off x="15907776" y="574816"/>
            <a:ext cx="1801577" cy="1539530"/>
          </a:xfrm>
          <a:custGeom>
            <a:avLst/>
            <a:gdLst/>
            <a:ahLst/>
            <a:cxnLst/>
            <a:rect r="r" b="b" t="t" l="l"/>
            <a:pathLst>
              <a:path h="1539530" w="1801577">
                <a:moveTo>
                  <a:pt x="0" y="0"/>
                </a:moveTo>
                <a:lnTo>
                  <a:pt x="1801577" y="0"/>
                </a:lnTo>
                <a:lnTo>
                  <a:pt x="1801577" y="1539529"/>
                </a:lnTo>
                <a:lnTo>
                  <a:pt x="0" y="15395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3" id="43"/>
          <p:cNvSpPr txBox="true"/>
          <p:nvPr/>
        </p:nvSpPr>
        <p:spPr>
          <a:xfrm rot="0">
            <a:off x="1028700" y="1582706"/>
            <a:ext cx="10287636" cy="1730698"/>
          </a:xfrm>
          <a:prstGeom prst="rect">
            <a:avLst/>
          </a:prstGeom>
        </p:spPr>
        <p:txBody>
          <a:bodyPr anchor="t" rtlCol="false" tIns="0" lIns="0" bIns="0" rIns="0">
            <a:spAutoFit/>
          </a:bodyPr>
          <a:lstStyle/>
          <a:p>
            <a:pPr algn="l" marL="0" indent="0" lvl="0">
              <a:lnSpc>
                <a:spcPts val="13049"/>
              </a:lnSpc>
              <a:spcBef>
                <a:spcPct val="0"/>
              </a:spcBef>
            </a:pPr>
            <a:r>
              <a:rPr lang="en-US" sz="12920">
                <a:solidFill>
                  <a:srgbClr val="211F1C"/>
                </a:solidFill>
                <a:latin typeface="Anton"/>
              </a:rPr>
              <a:t>THÀNH VIÊN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8867927"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547" y="-2701901"/>
            <a:ext cx="18303547" cy="8837609"/>
          </a:xfrm>
          <a:custGeom>
            <a:avLst/>
            <a:gdLst/>
            <a:ahLst/>
            <a:cxnLst/>
            <a:rect r="r" b="b" t="t" l="l"/>
            <a:pathLst>
              <a:path h="8837609" w="18303547">
                <a:moveTo>
                  <a:pt x="0" y="0"/>
                </a:moveTo>
                <a:lnTo>
                  <a:pt x="18303547" y="0"/>
                </a:lnTo>
                <a:lnTo>
                  <a:pt x="18303547" y="8837609"/>
                </a:lnTo>
                <a:lnTo>
                  <a:pt x="0" y="8837609"/>
                </a:lnTo>
                <a:lnTo>
                  <a:pt x="0" y="0"/>
                </a:lnTo>
                <a:close/>
              </a:path>
            </a:pathLst>
          </a:custGeom>
          <a:blipFill>
            <a:blip r:embed="rId6"/>
            <a:stretch>
              <a:fillRect l="0" t="0" r="-9811" b="-65342"/>
            </a:stretch>
          </a:blipFill>
        </p:spPr>
      </p:sp>
      <p:sp>
        <p:nvSpPr>
          <p:cNvPr name="TextBox 7" id="7"/>
          <p:cNvSpPr txBox="true"/>
          <p:nvPr/>
        </p:nvSpPr>
        <p:spPr>
          <a:xfrm rot="0">
            <a:off x="674382" y="7399912"/>
            <a:ext cx="7551167" cy="1858388"/>
          </a:xfrm>
          <a:prstGeom prst="rect">
            <a:avLst/>
          </a:prstGeom>
        </p:spPr>
        <p:txBody>
          <a:bodyPr anchor="t" rtlCol="false" tIns="0" lIns="0" bIns="0" rIns="0">
            <a:spAutoFit/>
          </a:bodyPr>
          <a:lstStyle/>
          <a:p>
            <a:pPr algn="l">
              <a:lnSpc>
                <a:spcPts val="14019"/>
              </a:lnSpc>
            </a:pPr>
            <a:r>
              <a:rPr lang="en-US" sz="13880">
                <a:solidFill>
                  <a:srgbClr val="211F1C"/>
                </a:solidFill>
                <a:latin typeface="Anton"/>
              </a:rPr>
              <a:t>CHƯƠNG 3</a:t>
            </a:r>
          </a:p>
        </p:txBody>
      </p:sp>
      <p:sp>
        <p:nvSpPr>
          <p:cNvPr name="TextBox 8" id="8"/>
          <p:cNvSpPr txBox="true"/>
          <p:nvPr/>
        </p:nvSpPr>
        <p:spPr>
          <a:xfrm rot="0">
            <a:off x="7487063" y="8114794"/>
            <a:ext cx="10542350" cy="854172"/>
          </a:xfrm>
          <a:prstGeom prst="rect">
            <a:avLst/>
          </a:prstGeom>
        </p:spPr>
        <p:txBody>
          <a:bodyPr anchor="t" rtlCol="false" tIns="0" lIns="0" bIns="0" rIns="0">
            <a:spAutoFit/>
          </a:bodyPr>
          <a:lstStyle/>
          <a:p>
            <a:pPr algn="ctr">
              <a:lnSpc>
                <a:spcPts val="6994"/>
              </a:lnSpc>
            </a:pPr>
            <a:r>
              <a:rPr lang="en-US" sz="4996">
                <a:solidFill>
                  <a:srgbClr val="211F1C"/>
                </a:solidFill>
                <a:latin typeface="Josefin Sans Bold"/>
              </a:rPr>
              <a:t>PHÂN TÍCH CÁC THUẬT TOÁN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675025"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048857" y="2570822"/>
            <a:ext cx="6210443" cy="5561348"/>
          </a:xfrm>
          <a:custGeom>
            <a:avLst/>
            <a:gdLst/>
            <a:ahLst/>
            <a:cxnLst/>
            <a:rect r="r" b="b" t="t" l="l"/>
            <a:pathLst>
              <a:path h="5561348" w="6210443">
                <a:moveTo>
                  <a:pt x="0" y="0"/>
                </a:moveTo>
                <a:lnTo>
                  <a:pt x="6210443" y="0"/>
                </a:lnTo>
                <a:lnTo>
                  <a:pt x="6210443" y="5561348"/>
                </a:lnTo>
                <a:lnTo>
                  <a:pt x="0" y="5561348"/>
                </a:lnTo>
                <a:lnTo>
                  <a:pt x="0" y="0"/>
                </a:lnTo>
                <a:close/>
              </a:path>
            </a:pathLst>
          </a:custGeom>
          <a:blipFill>
            <a:blip r:embed="rId8"/>
            <a:stretch>
              <a:fillRect l="0" t="-11671" r="0" b="0"/>
            </a:stretch>
          </a:blipFill>
        </p:spPr>
      </p:sp>
      <p:sp>
        <p:nvSpPr>
          <p:cNvPr name="TextBox 8" id="8"/>
          <p:cNvSpPr txBox="true"/>
          <p:nvPr/>
        </p:nvSpPr>
        <p:spPr>
          <a:xfrm rot="0">
            <a:off x="1085850" y="3817225"/>
            <a:ext cx="9443705" cy="4174127"/>
          </a:xfrm>
          <a:prstGeom prst="rect">
            <a:avLst/>
          </a:prstGeom>
        </p:spPr>
        <p:txBody>
          <a:bodyPr anchor="t" rtlCol="false" tIns="0" lIns="0" bIns="0" rIns="0">
            <a:spAutoFit/>
          </a:bodyPr>
          <a:lstStyle/>
          <a:p>
            <a:pPr algn="just" marL="0" indent="0" lvl="0">
              <a:lnSpc>
                <a:spcPts val="5603"/>
              </a:lnSpc>
            </a:pPr>
            <a:r>
              <a:rPr lang="en-US" sz="3183">
                <a:solidFill>
                  <a:srgbClr val="211F1C"/>
                </a:solidFill>
                <a:latin typeface="Roboto Mono"/>
              </a:rPr>
              <a:t>Logistic Regression là một thuật toán phân loại nhị phân phổ biến, được sử dụng để dự đoán khả năng xảy ra của một sự kiện bằng cách mô hình hóa mối quan hệ giữa các đặc trưng đầu vào và một kết quả nhị phân</a:t>
            </a:r>
          </a:p>
        </p:txBody>
      </p:sp>
      <p:sp>
        <p:nvSpPr>
          <p:cNvPr name="TextBox 9" id="9"/>
          <p:cNvSpPr txBox="true"/>
          <p:nvPr/>
        </p:nvSpPr>
        <p:spPr>
          <a:xfrm rot="0">
            <a:off x="1028700" y="2578289"/>
            <a:ext cx="7716349" cy="1103006"/>
          </a:xfrm>
          <a:prstGeom prst="rect">
            <a:avLst/>
          </a:prstGeom>
        </p:spPr>
        <p:txBody>
          <a:bodyPr anchor="t" rtlCol="false" tIns="0" lIns="0" bIns="0" rIns="0">
            <a:spAutoFit/>
          </a:bodyPr>
          <a:lstStyle/>
          <a:p>
            <a:pPr algn="just">
              <a:lnSpc>
                <a:spcPts val="9016"/>
              </a:lnSpc>
            </a:pPr>
            <a:r>
              <a:rPr lang="en-US" sz="6440">
                <a:solidFill>
                  <a:srgbClr val="211F1C"/>
                </a:solidFill>
                <a:latin typeface="Josefin Sans Bold"/>
              </a:rPr>
              <a:t>Logistic Regression</a:t>
            </a:r>
          </a:p>
        </p:txBody>
      </p:sp>
      <p:sp>
        <p:nvSpPr>
          <p:cNvPr name="TextBox 10" id="10"/>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3160488"/>
            <a:ext cx="10584848" cy="2563416"/>
          </a:xfrm>
          <a:prstGeom prst="rect">
            <a:avLst/>
          </a:prstGeom>
        </p:spPr>
        <p:txBody>
          <a:bodyPr anchor="t" rtlCol="false" tIns="0" lIns="0" bIns="0" rIns="0">
            <a:spAutoFit/>
          </a:bodyPr>
          <a:lstStyle/>
          <a:p>
            <a:pPr algn="just">
              <a:lnSpc>
                <a:spcPts val="5210"/>
              </a:lnSpc>
            </a:pPr>
            <a:r>
              <a:rPr lang="en-US" sz="2960">
                <a:solidFill>
                  <a:srgbClr val="211F1C"/>
                </a:solidFill>
                <a:latin typeface="Roboto Mono"/>
              </a:rPr>
              <a:t>Ưu điểm:</a:t>
            </a:r>
          </a:p>
          <a:p>
            <a:pPr algn="just" marL="639122" indent="-319561" lvl="1">
              <a:lnSpc>
                <a:spcPts val="5210"/>
              </a:lnSpc>
              <a:buFont typeface="Arial"/>
              <a:buChar char="•"/>
            </a:pPr>
            <a:r>
              <a:rPr lang="en-US" sz="2960">
                <a:solidFill>
                  <a:srgbClr val="211F1C"/>
                </a:solidFill>
                <a:latin typeface="Roboto Mono"/>
              </a:rPr>
              <a:t>Đơn Giản và Dễ Hiểu</a:t>
            </a:r>
          </a:p>
          <a:p>
            <a:pPr algn="just" marL="639122" indent="-319561" lvl="1">
              <a:lnSpc>
                <a:spcPts val="5210"/>
              </a:lnSpc>
              <a:buFont typeface="Arial"/>
              <a:buChar char="•"/>
            </a:pPr>
            <a:r>
              <a:rPr lang="en-US" sz="2960">
                <a:solidFill>
                  <a:srgbClr val="211F1C"/>
                </a:solidFill>
                <a:latin typeface="Roboto Mono"/>
              </a:rPr>
              <a:t>Hiệu Suất Tính Toán Hiệu Quả</a:t>
            </a:r>
          </a:p>
          <a:p>
            <a:pPr algn="just" marL="639122" indent="-319561" lvl="1">
              <a:lnSpc>
                <a:spcPts val="5210"/>
              </a:lnSpc>
              <a:buFont typeface="Arial"/>
              <a:buChar char="•"/>
            </a:pPr>
            <a:r>
              <a:rPr lang="en-US" sz="2960">
                <a:solidFill>
                  <a:srgbClr val="211F1C"/>
                </a:solidFill>
                <a:latin typeface="Roboto Mono"/>
              </a:rPr>
              <a:t>Khả Năng Giải Thích</a:t>
            </a:r>
          </a:p>
        </p:txBody>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TextBox 9" id="9"/>
          <p:cNvSpPr txBox="true"/>
          <p:nvPr/>
        </p:nvSpPr>
        <p:spPr>
          <a:xfrm rot="0">
            <a:off x="1028700" y="5979619"/>
            <a:ext cx="10681375" cy="2585403"/>
          </a:xfrm>
          <a:prstGeom prst="rect">
            <a:avLst/>
          </a:prstGeom>
        </p:spPr>
        <p:txBody>
          <a:bodyPr anchor="t" rtlCol="false" tIns="0" lIns="0" bIns="0" rIns="0">
            <a:spAutoFit/>
          </a:bodyPr>
          <a:lstStyle/>
          <a:p>
            <a:pPr algn="just">
              <a:lnSpc>
                <a:spcPts val="5257"/>
              </a:lnSpc>
            </a:pPr>
            <a:r>
              <a:rPr lang="en-US" sz="2987">
                <a:solidFill>
                  <a:srgbClr val="211F1C"/>
                </a:solidFill>
                <a:latin typeface="Roboto Mono"/>
              </a:rPr>
              <a:t>Nhược điểm:</a:t>
            </a:r>
          </a:p>
          <a:p>
            <a:pPr algn="just" marL="644951" indent="-322475" lvl="1">
              <a:lnSpc>
                <a:spcPts val="5257"/>
              </a:lnSpc>
              <a:buFont typeface="Arial"/>
              <a:buChar char="•"/>
            </a:pPr>
            <a:r>
              <a:rPr lang="en-US" sz="2987">
                <a:solidFill>
                  <a:srgbClr val="211F1C"/>
                </a:solidFill>
                <a:latin typeface="Roboto Mono"/>
              </a:rPr>
              <a:t>Giới Hạn trong Phân Loại Nhị Phân</a:t>
            </a:r>
          </a:p>
          <a:p>
            <a:pPr algn="just" marL="644951" indent="-322475" lvl="1">
              <a:lnSpc>
                <a:spcPts val="5257"/>
              </a:lnSpc>
              <a:buFont typeface="Arial"/>
              <a:buChar char="•"/>
            </a:pPr>
            <a:r>
              <a:rPr lang="en-US" sz="2987">
                <a:solidFill>
                  <a:srgbClr val="211F1C"/>
                </a:solidFill>
                <a:latin typeface="Roboto Mono"/>
              </a:rPr>
              <a:t>Giả Định Tuyến Tính</a:t>
            </a:r>
          </a:p>
          <a:p>
            <a:pPr algn="just" marL="644951" indent="-322475" lvl="1">
              <a:lnSpc>
                <a:spcPts val="5257"/>
              </a:lnSpc>
              <a:buFont typeface="Arial"/>
              <a:buChar char="•"/>
            </a:pPr>
            <a:r>
              <a:rPr lang="en-US" sz="2987">
                <a:solidFill>
                  <a:srgbClr val="211F1C"/>
                </a:solidFill>
                <a:latin typeface="Roboto Mono"/>
              </a:rPr>
              <a:t>Nhạy Cảm với Ngoại Lai và Dữ Liệu Thiếu</a:t>
            </a:r>
          </a:p>
        </p:txBody>
      </p:sp>
      <p:sp>
        <p:nvSpPr>
          <p:cNvPr name="Freeform 10" id="10"/>
          <p:cNvSpPr/>
          <p:nvPr/>
        </p:nvSpPr>
        <p:spPr>
          <a:xfrm flipH="false" flipV="false" rot="0">
            <a:off x="10811060" y="3479577"/>
            <a:ext cx="6448240" cy="3868944"/>
          </a:xfrm>
          <a:custGeom>
            <a:avLst/>
            <a:gdLst/>
            <a:ahLst/>
            <a:cxnLst/>
            <a:rect r="r" b="b" t="t" l="l"/>
            <a:pathLst>
              <a:path h="3868944" w="6448240">
                <a:moveTo>
                  <a:pt x="0" y="0"/>
                </a:moveTo>
                <a:lnTo>
                  <a:pt x="6448240" y="0"/>
                </a:lnTo>
                <a:lnTo>
                  <a:pt x="6448240" y="3868944"/>
                </a:lnTo>
                <a:lnTo>
                  <a:pt x="0" y="3868944"/>
                </a:lnTo>
                <a:lnTo>
                  <a:pt x="0" y="0"/>
                </a:lnTo>
                <a:close/>
              </a:path>
            </a:pathLst>
          </a:custGeom>
          <a:blipFill>
            <a:blip r:embed="rId8"/>
            <a:stretch>
              <a:fillRect l="0" t="0" r="0" b="0"/>
            </a:stretch>
          </a:blipFill>
        </p:spPr>
      </p:sp>
      <p:sp>
        <p:nvSpPr>
          <p:cNvPr name="TextBox 11" id="11"/>
          <p:cNvSpPr txBox="true"/>
          <p:nvPr/>
        </p:nvSpPr>
        <p:spPr>
          <a:xfrm rot="0">
            <a:off x="809625" y="1526403"/>
            <a:ext cx="7716349" cy="1103006"/>
          </a:xfrm>
          <a:prstGeom prst="rect">
            <a:avLst/>
          </a:prstGeom>
        </p:spPr>
        <p:txBody>
          <a:bodyPr anchor="t" rtlCol="false" tIns="0" lIns="0" bIns="0" rIns="0">
            <a:spAutoFit/>
          </a:bodyPr>
          <a:lstStyle/>
          <a:p>
            <a:pPr algn="just">
              <a:lnSpc>
                <a:spcPts val="9016"/>
              </a:lnSpc>
            </a:pPr>
            <a:r>
              <a:rPr lang="en-US" sz="6440">
                <a:solidFill>
                  <a:srgbClr val="211F1C"/>
                </a:solidFill>
                <a:latin typeface="Josefin Sans Bold"/>
              </a:rPr>
              <a:t>Logistic Regression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253330" y="3389824"/>
            <a:ext cx="7005970" cy="3923343"/>
          </a:xfrm>
          <a:custGeom>
            <a:avLst/>
            <a:gdLst/>
            <a:ahLst/>
            <a:cxnLst/>
            <a:rect r="r" b="b" t="t" l="l"/>
            <a:pathLst>
              <a:path h="3923343" w="7005970">
                <a:moveTo>
                  <a:pt x="0" y="0"/>
                </a:moveTo>
                <a:lnTo>
                  <a:pt x="7005970" y="0"/>
                </a:lnTo>
                <a:lnTo>
                  <a:pt x="7005970" y="3923343"/>
                </a:lnTo>
                <a:lnTo>
                  <a:pt x="0" y="3923343"/>
                </a:lnTo>
                <a:lnTo>
                  <a:pt x="0" y="0"/>
                </a:lnTo>
                <a:close/>
              </a:path>
            </a:pathLst>
          </a:custGeom>
          <a:blipFill>
            <a:blip r:embed="rId8"/>
            <a:stretch>
              <a:fillRect l="0" t="0" r="0" b="0"/>
            </a:stretch>
          </a:blipFill>
        </p:spPr>
      </p:sp>
      <p:sp>
        <p:nvSpPr>
          <p:cNvPr name="TextBox 8" id="8"/>
          <p:cNvSpPr txBox="true"/>
          <p:nvPr/>
        </p:nvSpPr>
        <p:spPr>
          <a:xfrm rot="0">
            <a:off x="809625" y="3105660"/>
            <a:ext cx="8638093" cy="5262494"/>
          </a:xfrm>
          <a:prstGeom prst="rect">
            <a:avLst/>
          </a:prstGeom>
        </p:spPr>
        <p:txBody>
          <a:bodyPr anchor="t" rtlCol="false" tIns="0" lIns="0" bIns="0" rIns="0">
            <a:spAutoFit/>
          </a:bodyPr>
          <a:lstStyle/>
          <a:p>
            <a:pPr algn="just" marL="0" indent="0" lvl="0">
              <a:lnSpc>
                <a:spcPts val="5241"/>
              </a:lnSpc>
            </a:pPr>
            <a:r>
              <a:rPr lang="en-US" sz="2978">
                <a:solidFill>
                  <a:srgbClr val="211F1C"/>
                </a:solidFill>
                <a:latin typeface="Roboto Mono"/>
              </a:rPr>
              <a:t>K-Nearest Neighbors (K-NN) là một thuật toán học máy đơn giản và dễ hiểu được sử dụng cho cả bài toán phân loại và hồi quy. Nó hoạt động dựa trên nguyên tắc tìm kiếm các điểm dữ liệu gần nhất trong không gian đặc trưng để dự đoán nhãn hoặc giá trị của điểm dữ liệu mới.</a:t>
            </a:r>
          </a:p>
        </p:txBody>
      </p:sp>
      <p:sp>
        <p:nvSpPr>
          <p:cNvPr name="TextBox 9" id="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TextBox 10" id="10"/>
          <p:cNvSpPr txBox="true"/>
          <p:nvPr/>
        </p:nvSpPr>
        <p:spPr>
          <a:xfrm rot="0">
            <a:off x="809625" y="1526403"/>
            <a:ext cx="9443705" cy="1103006"/>
          </a:xfrm>
          <a:prstGeom prst="rect">
            <a:avLst/>
          </a:prstGeom>
        </p:spPr>
        <p:txBody>
          <a:bodyPr anchor="t" rtlCol="false" tIns="0" lIns="0" bIns="0" rIns="0">
            <a:spAutoFit/>
          </a:bodyPr>
          <a:lstStyle/>
          <a:p>
            <a:pPr algn="just">
              <a:lnSpc>
                <a:spcPts val="9016"/>
              </a:lnSpc>
            </a:pPr>
            <a:r>
              <a:rPr lang="en-US" sz="6440">
                <a:solidFill>
                  <a:srgbClr val="211F1C"/>
                </a:solidFill>
                <a:latin typeface="Josefin Sans Bold"/>
              </a:rPr>
              <a:t>k-Nearest Neighbors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253330" y="2732484"/>
            <a:ext cx="6859738" cy="3606894"/>
          </a:xfrm>
          <a:custGeom>
            <a:avLst/>
            <a:gdLst/>
            <a:ahLst/>
            <a:cxnLst/>
            <a:rect r="r" b="b" t="t" l="l"/>
            <a:pathLst>
              <a:path h="3606894" w="6859738">
                <a:moveTo>
                  <a:pt x="0" y="0"/>
                </a:moveTo>
                <a:lnTo>
                  <a:pt x="6859738" y="0"/>
                </a:lnTo>
                <a:lnTo>
                  <a:pt x="6859738" y="3606894"/>
                </a:lnTo>
                <a:lnTo>
                  <a:pt x="0" y="3606894"/>
                </a:lnTo>
                <a:lnTo>
                  <a:pt x="0" y="0"/>
                </a:lnTo>
                <a:close/>
              </a:path>
            </a:pathLst>
          </a:custGeom>
          <a:blipFill>
            <a:blip r:embed="rId8"/>
            <a:stretch>
              <a:fillRect l="0" t="0" r="0" b="0"/>
            </a:stretch>
          </a:blipFill>
        </p:spPr>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TextBox 9" id="9"/>
          <p:cNvSpPr txBox="true"/>
          <p:nvPr/>
        </p:nvSpPr>
        <p:spPr>
          <a:xfrm rot="0">
            <a:off x="809625" y="1344856"/>
            <a:ext cx="9654801" cy="1112774"/>
          </a:xfrm>
          <a:prstGeom prst="rect">
            <a:avLst/>
          </a:prstGeom>
        </p:spPr>
        <p:txBody>
          <a:bodyPr anchor="t" rtlCol="false" tIns="0" lIns="0" bIns="0" rIns="0">
            <a:spAutoFit/>
          </a:bodyPr>
          <a:lstStyle/>
          <a:p>
            <a:pPr algn="just">
              <a:lnSpc>
                <a:spcPts val="9016"/>
              </a:lnSpc>
            </a:pPr>
            <a:r>
              <a:rPr lang="en-US" sz="6440">
                <a:solidFill>
                  <a:srgbClr val="211F1C"/>
                </a:solidFill>
                <a:latin typeface="Josefin Sans Bold"/>
              </a:rPr>
              <a:t>k-Nearest Neighbors</a:t>
            </a:r>
          </a:p>
        </p:txBody>
      </p:sp>
      <p:sp>
        <p:nvSpPr>
          <p:cNvPr name="TextBox 10" id="10"/>
          <p:cNvSpPr txBox="true"/>
          <p:nvPr/>
        </p:nvSpPr>
        <p:spPr>
          <a:xfrm rot="0">
            <a:off x="809625" y="2580084"/>
            <a:ext cx="10584848" cy="2563416"/>
          </a:xfrm>
          <a:prstGeom prst="rect">
            <a:avLst/>
          </a:prstGeom>
        </p:spPr>
        <p:txBody>
          <a:bodyPr anchor="t" rtlCol="false" tIns="0" lIns="0" bIns="0" rIns="0">
            <a:spAutoFit/>
          </a:bodyPr>
          <a:lstStyle/>
          <a:p>
            <a:pPr algn="just">
              <a:lnSpc>
                <a:spcPts val="5210"/>
              </a:lnSpc>
            </a:pPr>
            <a:r>
              <a:rPr lang="en-US" sz="2960">
                <a:solidFill>
                  <a:srgbClr val="211F1C"/>
                </a:solidFill>
                <a:latin typeface="Roboto Mono"/>
              </a:rPr>
              <a:t>Ưu điểm:</a:t>
            </a:r>
          </a:p>
          <a:p>
            <a:pPr algn="just" marL="639122" indent="-319561" lvl="1">
              <a:lnSpc>
                <a:spcPts val="5210"/>
              </a:lnSpc>
              <a:buFont typeface="Arial"/>
              <a:buChar char="•"/>
            </a:pPr>
            <a:r>
              <a:rPr lang="en-US" sz="2960">
                <a:solidFill>
                  <a:srgbClr val="211F1C"/>
                </a:solidFill>
                <a:latin typeface="Roboto Mono"/>
              </a:rPr>
              <a:t>Đơn giản và dễ hiểu</a:t>
            </a:r>
          </a:p>
          <a:p>
            <a:pPr algn="just" marL="639122" indent="-319561" lvl="1">
              <a:lnSpc>
                <a:spcPts val="5210"/>
              </a:lnSpc>
              <a:buFont typeface="Arial"/>
              <a:buChar char="•"/>
            </a:pPr>
            <a:r>
              <a:rPr lang="en-US" sz="2960">
                <a:solidFill>
                  <a:srgbClr val="211F1C"/>
                </a:solidFill>
                <a:latin typeface="Roboto Mono"/>
              </a:rPr>
              <a:t>Linh hoạt</a:t>
            </a:r>
          </a:p>
          <a:p>
            <a:pPr algn="just" marL="639122" indent="-319561" lvl="1">
              <a:lnSpc>
                <a:spcPts val="5210"/>
              </a:lnSpc>
              <a:buFont typeface="Arial"/>
              <a:buChar char="•"/>
            </a:pPr>
            <a:r>
              <a:rPr lang="en-US" sz="2960">
                <a:solidFill>
                  <a:srgbClr val="211F1C"/>
                </a:solidFill>
                <a:latin typeface="Roboto Mono"/>
              </a:rPr>
              <a:t>Không cần huấn luyện</a:t>
            </a:r>
          </a:p>
        </p:txBody>
      </p:sp>
      <p:sp>
        <p:nvSpPr>
          <p:cNvPr name="TextBox 11" id="11"/>
          <p:cNvSpPr txBox="true"/>
          <p:nvPr/>
        </p:nvSpPr>
        <p:spPr>
          <a:xfrm rot="0">
            <a:off x="809625" y="5438775"/>
            <a:ext cx="9443705" cy="3218804"/>
          </a:xfrm>
          <a:prstGeom prst="rect">
            <a:avLst/>
          </a:prstGeom>
        </p:spPr>
        <p:txBody>
          <a:bodyPr anchor="t" rtlCol="false" tIns="0" lIns="0" bIns="0" rIns="0">
            <a:spAutoFit/>
          </a:bodyPr>
          <a:lstStyle/>
          <a:p>
            <a:pPr algn="just">
              <a:lnSpc>
                <a:spcPts val="5210"/>
              </a:lnSpc>
            </a:pPr>
            <a:r>
              <a:rPr lang="en-US" sz="2960">
                <a:solidFill>
                  <a:srgbClr val="211F1C"/>
                </a:solidFill>
                <a:latin typeface="Roboto Mono"/>
              </a:rPr>
              <a:t>Nhược điểm:</a:t>
            </a:r>
          </a:p>
          <a:p>
            <a:pPr algn="just" marL="639122" indent="-319561" lvl="1">
              <a:lnSpc>
                <a:spcPts val="5210"/>
              </a:lnSpc>
              <a:buFont typeface="Arial"/>
              <a:buChar char="•"/>
            </a:pPr>
            <a:r>
              <a:rPr lang="en-US" sz="2960">
                <a:solidFill>
                  <a:srgbClr val="211F1C"/>
                </a:solidFill>
                <a:latin typeface="Roboto Mono"/>
              </a:rPr>
              <a:t>Tốc độ</a:t>
            </a:r>
            <a:r>
              <a:rPr lang="en-US" sz="2960">
                <a:solidFill>
                  <a:srgbClr val="211F1C"/>
                </a:solidFill>
                <a:latin typeface="Roboto Mono"/>
              </a:rPr>
              <a:t> chậm với dữ liệu lớn</a:t>
            </a:r>
          </a:p>
          <a:p>
            <a:pPr algn="just" marL="639122" indent="-319561" lvl="1">
              <a:lnSpc>
                <a:spcPts val="5210"/>
              </a:lnSpc>
              <a:buFont typeface="Arial"/>
              <a:buChar char="•"/>
            </a:pPr>
            <a:r>
              <a:rPr lang="en-US" sz="2960">
                <a:solidFill>
                  <a:srgbClr val="211F1C"/>
                </a:solidFill>
                <a:latin typeface="Roboto Mono"/>
              </a:rPr>
              <a:t>Nhạy cảm với dữ liệu nhiễu và ngoại lai</a:t>
            </a:r>
          </a:p>
          <a:p>
            <a:pPr algn="just" marL="639122" indent="-319561" lvl="1">
              <a:lnSpc>
                <a:spcPts val="5210"/>
              </a:lnSpc>
              <a:buFont typeface="Arial"/>
              <a:buChar char="•"/>
            </a:pPr>
            <a:r>
              <a:rPr lang="en-US" sz="2960">
                <a:solidFill>
                  <a:srgbClr val="211F1C"/>
                </a:solidFill>
                <a:latin typeface="Roboto Mono"/>
              </a:rPr>
              <a:t>Yêu cầu bộ nhớ lớn</a:t>
            </a:r>
          </a:p>
          <a:p>
            <a:pPr algn="just" marL="639122" indent="-319561" lvl="1">
              <a:lnSpc>
                <a:spcPts val="5210"/>
              </a:lnSpc>
              <a:buFont typeface="Arial"/>
              <a:buChar char="•"/>
            </a:pPr>
            <a:r>
              <a:rPr lang="en-US" sz="2960">
                <a:solidFill>
                  <a:srgbClr val="211F1C"/>
                </a:solidFill>
                <a:latin typeface="Roboto Mono"/>
              </a:rPr>
              <a:t>Chọn K tối ưu</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668676" y="3303398"/>
            <a:ext cx="6809699" cy="4096196"/>
          </a:xfrm>
          <a:custGeom>
            <a:avLst/>
            <a:gdLst/>
            <a:ahLst/>
            <a:cxnLst/>
            <a:rect r="r" b="b" t="t" l="l"/>
            <a:pathLst>
              <a:path h="4096196" w="6809699">
                <a:moveTo>
                  <a:pt x="0" y="0"/>
                </a:moveTo>
                <a:lnTo>
                  <a:pt x="6809699" y="0"/>
                </a:lnTo>
                <a:lnTo>
                  <a:pt x="6809699" y="4096195"/>
                </a:lnTo>
                <a:lnTo>
                  <a:pt x="0" y="4096195"/>
                </a:lnTo>
                <a:lnTo>
                  <a:pt x="0" y="0"/>
                </a:lnTo>
                <a:close/>
              </a:path>
            </a:pathLst>
          </a:custGeom>
          <a:blipFill>
            <a:blip r:embed="rId8"/>
            <a:stretch>
              <a:fillRect l="0" t="0" r="-15106" b="0"/>
            </a:stretch>
          </a:blipFill>
        </p:spPr>
      </p:sp>
      <p:sp>
        <p:nvSpPr>
          <p:cNvPr name="TextBox 8" id="8"/>
          <p:cNvSpPr txBox="true"/>
          <p:nvPr/>
        </p:nvSpPr>
        <p:spPr>
          <a:xfrm rot="0">
            <a:off x="1028700" y="3682739"/>
            <a:ext cx="8869420" cy="5790623"/>
          </a:xfrm>
          <a:prstGeom prst="rect">
            <a:avLst/>
          </a:prstGeom>
        </p:spPr>
        <p:txBody>
          <a:bodyPr anchor="t" rtlCol="false" tIns="0" lIns="0" bIns="0" rIns="0">
            <a:spAutoFit/>
          </a:bodyPr>
          <a:lstStyle/>
          <a:p>
            <a:pPr algn="just" marL="0" indent="0" lvl="0">
              <a:lnSpc>
                <a:spcPts val="5763"/>
              </a:lnSpc>
            </a:pPr>
            <a:r>
              <a:rPr lang="en-US" sz="3274">
                <a:solidFill>
                  <a:srgbClr val="211F1C"/>
                </a:solidFill>
                <a:latin typeface="Roboto Mono"/>
              </a:rPr>
              <a:t>Support Vector Machine (SVM) là một thuật toán học máy mạnh mẽ được sử dụng cho cả bài toán phân loại và hồi quy. SVM đặc biệt hiệu quả trong các bài toán phân loại nhị phân, tìm ra một siêu phẳng tối ưu để phân tách các lớp dữ liệu khác nhau trong không gian đặc trưng.</a:t>
            </a:r>
          </a:p>
        </p:txBody>
      </p:sp>
      <p:sp>
        <p:nvSpPr>
          <p:cNvPr name="TextBox 9" id="9"/>
          <p:cNvSpPr txBox="true"/>
          <p:nvPr/>
        </p:nvSpPr>
        <p:spPr>
          <a:xfrm rot="0">
            <a:off x="1028700" y="1397538"/>
            <a:ext cx="8869420" cy="1964696"/>
          </a:xfrm>
          <a:prstGeom prst="rect">
            <a:avLst/>
          </a:prstGeom>
        </p:spPr>
        <p:txBody>
          <a:bodyPr anchor="t" rtlCol="false" tIns="0" lIns="0" bIns="0" rIns="0">
            <a:spAutoFit/>
          </a:bodyPr>
          <a:lstStyle/>
          <a:p>
            <a:pPr algn="just">
              <a:lnSpc>
                <a:spcPts val="7819"/>
              </a:lnSpc>
            </a:pPr>
            <a:r>
              <a:rPr lang="en-US" sz="5585">
                <a:solidFill>
                  <a:srgbClr val="211F1C"/>
                </a:solidFill>
                <a:latin typeface="Josefin Sans Bold"/>
              </a:rPr>
              <a:t>Support Vector Machine (SVM)</a:t>
            </a:r>
          </a:p>
        </p:txBody>
      </p:sp>
      <p:sp>
        <p:nvSpPr>
          <p:cNvPr name="TextBox 10" id="10"/>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924188" y="2577376"/>
            <a:ext cx="11486805" cy="8374887"/>
          </a:xfrm>
          <a:prstGeom prst="rect">
            <a:avLst/>
          </a:prstGeom>
        </p:spPr>
        <p:txBody>
          <a:bodyPr anchor="t" rtlCol="false" tIns="0" lIns="0" bIns="0" rIns="0">
            <a:spAutoFit/>
          </a:bodyPr>
          <a:lstStyle/>
          <a:p>
            <a:pPr algn="just">
              <a:lnSpc>
                <a:spcPts val="5126"/>
              </a:lnSpc>
            </a:pPr>
            <a:r>
              <a:rPr lang="en-US" sz="2912">
                <a:solidFill>
                  <a:srgbClr val="211F1C"/>
                </a:solidFill>
                <a:latin typeface="Roboto Mono"/>
              </a:rPr>
              <a:t>Ưu điểm:</a:t>
            </a:r>
          </a:p>
          <a:p>
            <a:pPr algn="just" marL="628813" indent="-314407" lvl="1">
              <a:lnSpc>
                <a:spcPts val="5126"/>
              </a:lnSpc>
              <a:buFont typeface="Arial"/>
              <a:buChar char="•"/>
            </a:pPr>
            <a:r>
              <a:rPr lang="en-US" sz="2912">
                <a:solidFill>
                  <a:srgbClr val="211F1C"/>
                </a:solidFill>
                <a:latin typeface="Roboto Mono"/>
              </a:rPr>
              <a:t>Hiệu suất cao</a:t>
            </a:r>
          </a:p>
          <a:p>
            <a:pPr algn="just" marL="628813" indent="-314407" lvl="1">
              <a:lnSpc>
                <a:spcPts val="5126"/>
              </a:lnSpc>
              <a:buFont typeface="Arial"/>
              <a:buChar char="•"/>
            </a:pPr>
            <a:r>
              <a:rPr lang="en-US" sz="2912">
                <a:solidFill>
                  <a:srgbClr val="211F1C"/>
                </a:solidFill>
                <a:latin typeface="Roboto Mono"/>
              </a:rPr>
              <a:t>Khả năng tổng quát tốt</a:t>
            </a:r>
          </a:p>
          <a:p>
            <a:pPr algn="just" marL="628813" indent="-314407" lvl="1">
              <a:lnSpc>
                <a:spcPts val="5126"/>
              </a:lnSpc>
              <a:buFont typeface="Arial"/>
              <a:buChar char="•"/>
            </a:pPr>
            <a:r>
              <a:rPr lang="en-US" sz="2912">
                <a:solidFill>
                  <a:srgbClr val="211F1C"/>
                </a:solidFill>
                <a:latin typeface="Roboto Mono"/>
              </a:rPr>
              <a:t>Linh hoạt với các Kernel</a:t>
            </a:r>
          </a:p>
          <a:p>
            <a:pPr algn="just">
              <a:lnSpc>
                <a:spcPts val="5126"/>
              </a:lnSpc>
            </a:pPr>
          </a:p>
          <a:p>
            <a:pPr algn="just">
              <a:lnSpc>
                <a:spcPts val="5126"/>
              </a:lnSpc>
            </a:pPr>
            <a:r>
              <a:rPr lang="en-US" sz="2912">
                <a:solidFill>
                  <a:srgbClr val="211F1C"/>
                </a:solidFill>
                <a:latin typeface="Roboto Mono"/>
              </a:rPr>
              <a:t>Nhược điểm:</a:t>
            </a:r>
          </a:p>
          <a:p>
            <a:pPr algn="just" marL="628813" indent="-314407" lvl="1">
              <a:lnSpc>
                <a:spcPts val="5126"/>
              </a:lnSpc>
              <a:buFont typeface="Arial"/>
              <a:buChar char="•"/>
            </a:pPr>
            <a:r>
              <a:rPr lang="en-US" sz="2912">
                <a:solidFill>
                  <a:srgbClr val="211F1C"/>
                </a:solidFill>
                <a:latin typeface="Roboto Mono"/>
              </a:rPr>
              <a:t>Tốc độ chậm với dữ liệu lớn</a:t>
            </a:r>
          </a:p>
          <a:p>
            <a:pPr algn="just" marL="628813" indent="-314407" lvl="1">
              <a:lnSpc>
                <a:spcPts val="5126"/>
              </a:lnSpc>
              <a:buFont typeface="Arial"/>
              <a:buChar char="•"/>
            </a:pPr>
            <a:r>
              <a:rPr lang="en-US" sz="2912">
                <a:solidFill>
                  <a:srgbClr val="211F1C"/>
                </a:solidFill>
                <a:latin typeface="Roboto Mono"/>
              </a:rPr>
              <a:t>Khó chọn Kernel và tham số</a:t>
            </a:r>
          </a:p>
          <a:p>
            <a:pPr algn="just" marL="628813" indent="-314407" lvl="1">
              <a:lnSpc>
                <a:spcPts val="5126"/>
              </a:lnSpc>
              <a:buFont typeface="Arial"/>
              <a:buChar char="•"/>
            </a:pPr>
            <a:r>
              <a:rPr lang="en-US" sz="2912">
                <a:solidFill>
                  <a:srgbClr val="211F1C"/>
                </a:solidFill>
                <a:latin typeface="Roboto Mono"/>
              </a:rPr>
              <a:t>Không hoạt động với dữ liệu nhiễu</a:t>
            </a:r>
          </a:p>
          <a:p>
            <a:pPr algn="just">
              <a:lnSpc>
                <a:spcPts val="5126"/>
              </a:lnSpc>
            </a:pPr>
          </a:p>
          <a:p>
            <a:pPr algn="just">
              <a:lnSpc>
                <a:spcPts val="5126"/>
              </a:lnSpc>
            </a:pPr>
          </a:p>
          <a:p>
            <a:pPr algn="just">
              <a:lnSpc>
                <a:spcPts val="5126"/>
              </a:lnSpc>
            </a:pPr>
          </a:p>
          <a:p>
            <a:pPr algn="just" marL="0" indent="0" lvl="0">
              <a:lnSpc>
                <a:spcPts val="5126"/>
              </a:lnSpc>
            </a:pPr>
          </a:p>
        </p:txBody>
      </p:sp>
      <p:sp>
        <p:nvSpPr>
          <p:cNvPr name="Freeform 8" id="8"/>
          <p:cNvSpPr/>
          <p:nvPr/>
        </p:nvSpPr>
        <p:spPr>
          <a:xfrm flipH="false" flipV="false" rot="0">
            <a:off x="9731199" y="3296126"/>
            <a:ext cx="7528101" cy="4110739"/>
          </a:xfrm>
          <a:custGeom>
            <a:avLst/>
            <a:gdLst/>
            <a:ahLst/>
            <a:cxnLst/>
            <a:rect r="r" b="b" t="t" l="l"/>
            <a:pathLst>
              <a:path h="4110739" w="7528101">
                <a:moveTo>
                  <a:pt x="0" y="0"/>
                </a:moveTo>
                <a:lnTo>
                  <a:pt x="7528101" y="0"/>
                </a:lnTo>
                <a:lnTo>
                  <a:pt x="7528101" y="4110739"/>
                </a:lnTo>
                <a:lnTo>
                  <a:pt x="0" y="4110739"/>
                </a:lnTo>
                <a:lnTo>
                  <a:pt x="0" y="0"/>
                </a:lnTo>
                <a:close/>
              </a:path>
            </a:pathLst>
          </a:custGeom>
          <a:blipFill>
            <a:blip r:embed="rId8"/>
            <a:stretch>
              <a:fillRect l="0" t="0" r="0" b="0"/>
            </a:stretch>
          </a:blipFill>
        </p:spPr>
      </p:sp>
      <p:sp>
        <p:nvSpPr>
          <p:cNvPr name="TextBox 9" id="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TextBox 10" id="10"/>
          <p:cNvSpPr txBox="true"/>
          <p:nvPr/>
        </p:nvSpPr>
        <p:spPr>
          <a:xfrm rot="0">
            <a:off x="809625" y="1535928"/>
            <a:ext cx="11486805" cy="973322"/>
          </a:xfrm>
          <a:prstGeom prst="rect">
            <a:avLst/>
          </a:prstGeom>
        </p:spPr>
        <p:txBody>
          <a:bodyPr anchor="t" rtlCol="false" tIns="0" lIns="0" bIns="0" rIns="0">
            <a:spAutoFit/>
          </a:bodyPr>
          <a:lstStyle/>
          <a:p>
            <a:pPr algn="just">
              <a:lnSpc>
                <a:spcPts val="7819"/>
              </a:lnSpc>
            </a:pPr>
            <a:r>
              <a:rPr lang="en-US" sz="5585">
                <a:solidFill>
                  <a:srgbClr val="211F1C"/>
                </a:solidFill>
                <a:latin typeface="Josefin Sans Bold"/>
              </a:rPr>
              <a:t>Support Vector Machine (SVM)</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282569" y="3408674"/>
            <a:ext cx="6195806" cy="3469651"/>
          </a:xfrm>
          <a:custGeom>
            <a:avLst/>
            <a:gdLst/>
            <a:ahLst/>
            <a:cxnLst/>
            <a:rect r="r" b="b" t="t" l="l"/>
            <a:pathLst>
              <a:path h="3469651" w="6195806">
                <a:moveTo>
                  <a:pt x="0" y="0"/>
                </a:moveTo>
                <a:lnTo>
                  <a:pt x="6195806" y="0"/>
                </a:lnTo>
                <a:lnTo>
                  <a:pt x="6195806" y="3469652"/>
                </a:lnTo>
                <a:lnTo>
                  <a:pt x="0" y="3469652"/>
                </a:lnTo>
                <a:lnTo>
                  <a:pt x="0" y="0"/>
                </a:lnTo>
                <a:close/>
              </a:path>
            </a:pathLst>
          </a:custGeom>
          <a:blipFill>
            <a:blip r:embed="rId8"/>
            <a:stretch>
              <a:fillRect l="0" t="0" r="0" b="0"/>
            </a:stretch>
          </a:blipFill>
        </p:spPr>
      </p:sp>
      <p:sp>
        <p:nvSpPr>
          <p:cNvPr name="TextBox 8" id="8"/>
          <p:cNvSpPr txBox="true"/>
          <p:nvPr/>
        </p:nvSpPr>
        <p:spPr>
          <a:xfrm rot="0">
            <a:off x="809625" y="3836679"/>
            <a:ext cx="9443705" cy="3966635"/>
          </a:xfrm>
          <a:prstGeom prst="rect">
            <a:avLst/>
          </a:prstGeom>
        </p:spPr>
        <p:txBody>
          <a:bodyPr anchor="t" rtlCol="false" tIns="0" lIns="0" bIns="0" rIns="0">
            <a:spAutoFit/>
          </a:bodyPr>
          <a:lstStyle/>
          <a:p>
            <a:pPr algn="just">
              <a:lnSpc>
                <a:spcPts val="5289"/>
              </a:lnSpc>
            </a:pPr>
            <a:r>
              <a:rPr lang="en-US" sz="3005">
                <a:solidFill>
                  <a:srgbClr val="211F1C"/>
                </a:solidFill>
                <a:latin typeface="Roboto Mono"/>
              </a:rPr>
              <a:t>Decision Tree là một thuật toán học máy sử dụng cấu trúc cây để đưa ra quyết định dựa trên các đặc trưng của dữ liệu. Đây là một phương pháp phân loại và hồi quy phổ biến, dễ hiểu và trực quan.</a:t>
            </a:r>
          </a:p>
          <a:p>
            <a:pPr algn="just" marL="0" indent="0" lvl="0">
              <a:lnSpc>
                <a:spcPts val="5289"/>
              </a:lnSpc>
            </a:pPr>
          </a:p>
        </p:txBody>
      </p:sp>
      <p:sp>
        <p:nvSpPr>
          <p:cNvPr name="TextBox 9" id="9"/>
          <p:cNvSpPr txBox="true"/>
          <p:nvPr/>
        </p:nvSpPr>
        <p:spPr>
          <a:xfrm rot="0">
            <a:off x="762000" y="2540540"/>
            <a:ext cx="5421964" cy="1112774"/>
          </a:xfrm>
          <a:prstGeom prst="rect">
            <a:avLst/>
          </a:prstGeom>
        </p:spPr>
        <p:txBody>
          <a:bodyPr anchor="t" rtlCol="false" tIns="0" lIns="0" bIns="0" rIns="0">
            <a:spAutoFit/>
          </a:bodyPr>
          <a:lstStyle/>
          <a:p>
            <a:pPr algn="just">
              <a:lnSpc>
                <a:spcPts val="9016"/>
              </a:lnSpc>
            </a:pPr>
            <a:r>
              <a:rPr lang="en-US" sz="6440">
                <a:solidFill>
                  <a:srgbClr val="211F1C"/>
                </a:solidFill>
                <a:latin typeface="Josefin Sans Bold"/>
              </a:rPr>
              <a:t>Decision Tree</a:t>
            </a:r>
          </a:p>
        </p:txBody>
      </p:sp>
      <p:sp>
        <p:nvSpPr>
          <p:cNvPr name="TextBox 10" id="10"/>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809625" y="2262968"/>
            <a:ext cx="9443705" cy="6431787"/>
          </a:xfrm>
          <a:prstGeom prst="rect">
            <a:avLst/>
          </a:prstGeom>
        </p:spPr>
        <p:txBody>
          <a:bodyPr anchor="t" rtlCol="false" tIns="0" lIns="0" bIns="0" rIns="0">
            <a:spAutoFit/>
          </a:bodyPr>
          <a:lstStyle/>
          <a:p>
            <a:pPr algn="just">
              <a:lnSpc>
                <a:spcPts val="5126"/>
              </a:lnSpc>
            </a:pPr>
            <a:r>
              <a:rPr lang="en-US" sz="2912">
                <a:solidFill>
                  <a:srgbClr val="211F1C"/>
                </a:solidFill>
                <a:latin typeface="Roboto Mono"/>
              </a:rPr>
              <a:t>Ưu điểm:</a:t>
            </a:r>
          </a:p>
          <a:p>
            <a:pPr algn="just" marL="628813" indent="-314407" lvl="1">
              <a:lnSpc>
                <a:spcPts val="5126"/>
              </a:lnSpc>
              <a:buFont typeface="Arial"/>
              <a:buChar char="•"/>
            </a:pPr>
            <a:r>
              <a:rPr lang="en-US" sz="2912">
                <a:solidFill>
                  <a:srgbClr val="211F1C"/>
                </a:solidFill>
                <a:latin typeface="Roboto Mono"/>
              </a:rPr>
              <a:t>Dễ hiểu và giải thích</a:t>
            </a:r>
          </a:p>
          <a:p>
            <a:pPr algn="just" marL="628813" indent="-314407" lvl="1">
              <a:lnSpc>
                <a:spcPts val="5126"/>
              </a:lnSpc>
              <a:buFont typeface="Arial"/>
              <a:buChar char="•"/>
            </a:pPr>
            <a:r>
              <a:rPr lang="en-US" sz="2912">
                <a:solidFill>
                  <a:srgbClr val="211F1C"/>
                </a:solidFill>
                <a:latin typeface="Roboto Mono"/>
              </a:rPr>
              <a:t>Không yêu cầu tiền xử lý nhiều</a:t>
            </a:r>
          </a:p>
          <a:p>
            <a:pPr algn="just" marL="628813" indent="-314407" lvl="1">
              <a:lnSpc>
                <a:spcPts val="5126"/>
              </a:lnSpc>
              <a:buFont typeface="Arial"/>
              <a:buChar char="•"/>
            </a:pPr>
            <a:r>
              <a:rPr lang="en-US" sz="2912">
                <a:solidFill>
                  <a:srgbClr val="211F1C"/>
                </a:solidFill>
                <a:latin typeface="Roboto Mono"/>
              </a:rPr>
              <a:t>Xử lý tốt các quan hệ phi tuyến</a:t>
            </a:r>
          </a:p>
          <a:p>
            <a:pPr algn="just" marL="628813" indent="-314407" lvl="1">
              <a:lnSpc>
                <a:spcPts val="5126"/>
              </a:lnSpc>
              <a:buFont typeface="Arial"/>
              <a:buChar char="•"/>
            </a:pPr>
            <a:r>
              <a:rPr lang="en-US" sz="2912">
                <a:solidFill>
                  <a:srgbClr val="211F1C"/>
                </a:solidFill>
                <a:latin typeface="Roboto Mono"/>
              </a:rPr>
              <a:t>Khả năng xử lý dữ liệu thiếu</a:t>
            </a:r>
          </a:p>
          <a:p>
            <a:pPr algn="just">
              <a:lnSpc>
                <a:spcPts val="5126"/>
              </a:lnSpc>
            </a:pPr>
          </a:p>
          <a:p>
            <a:pPr algn="just">
              <a:lnSpc>
                <a:spcPts val="5126"/>
              </a:lnSpc>
            </a:pPr>
            <a:r>
              <a:rPr lang="en-US" sz="2912">
                <a:solidFill>
                  <a:srgbClr val="211F1C"/>
                </a:solidFill>
                <a:latin typeface="Roboto Mono"/>
              </a:rPr>
              <a:t>Nhược điểm:</a:t>
            </a:r>
          </a:p>
          <a:p>
            <a:pPr algn="just" marL="628813" indent="-314407" lvl="1">
              <a:lnSpc>
                <a:spcPts val="5126"/>
              </a:lnSpc>
              <a:buFont typeface="Arial"/>
              <a:buChar char="•"/>
            </a:pPr>
            <a:r>
              <a:rPr lang="en-US" sz="2912">
                <a:solidFill>
                  <a:srgbClr val="211F1C"/>
                </a:solidFill>
                <a:latin typeface="Roboto Mono"/>
              </a:rPr>
              <a:t>Dễ bị Overfitting</a:t>
            </a:r>
          </a:p>
          <a:p>
            <a:pPr algn="just" marL="628813" indent="-314407" lvl="1">
              <a:lnSpc>
                <a:spcPts val="5126"/>
              </a:lnSpc>
              <a:buFont typeface="Arial"/>
              <a:buChar char="•"/>
            </a:pPr>
            <a:r>
              <a:rPr lang="en-US" sz="2912">
                <a:solidFill>
                  <a:srgbClr val="211F1C"/>
                </a:solidFill>
                <a:latin typeface="Roboto Mono"/>
              </a:rPr>
              <a:t>Nhạy cảm với dữ liệu nhiễu</a:t>
            </a:r>
          </a:p>
          <a:p>
            <a:pPr algn="just" marL="628813" indent="-314407" lvl="1">
              <a:lnSpc>
                <a:spcPts val="5126"/>
              </a:lnSpc>
              <a:buFont typeface="Arial"/>
              <a:buChar char="•"/>
            </a:pPr>
            <a:r>
              <a:rPr lang="en-US" sz="2912">
                <a:solidFill>
                  <a:srgbClr val="211F1C"/>
                </a:solidFill>
                <a:latin typeface="Roboto Mono"/>
              </a:rPr>
              <a:t>Không hiệu quả với dữ liệu rộng và sâu</a:t>
            </a:r>
          </a:p>
        </p:txBody>
      </p:sp>
      <p:sp>
        <p:nvSpPr>
          <p:cNvPr name="Freeform 8" id="8"/>
          <p:cNvSpPr/>
          <p:nvPr/>
        </p:nvSpPr>
        <p:spPr>
          <a:xfrm flipH="false" flipV="false" rot="0">
            <a:off x="9738199" y="3245587"/>
            <a:ext cx="7521101" cy="4211816"/>
          </a:xfrm>
          <a:custGeom>
            <a:avLst/>
            <a:gdLst/>
            <a:ahLst/>
            <a:cxnLst/>
            <a:rect r="r" b="b" t="t" l="l"/>
            <a:pathLst>
              <a:path h="4211816" w="7521101">
                <a:moveTo>
                  <a:pt x="0" y="0"/>
                </a:moveTo>
                <a:lnTo>
                  <a:pt x="7521101" y="0"/>
                </a:lnTo>
                <a:lnTo>
                  <a:pt x="7521101" y="4211817"/>
                </a:lnTo>
                <a:lnTo>
                  <a:pt x="0" y="4211817"/>
                </a:lnTo>
                <a:lnTo>
                  <a:pt x="0" y="0"/>
                </a:lnTo>
                <a:close/>
              </a:path>
            </a:pathLst>
          </a:custGeom>
          <a:blipFill>
            <a:blip r:embed="rId8"/>
            <a:stretch>
              <a:fillRect l="0" t="0" r="0" b="0"/>
            </a:stretch>
          </a:blipFill>
        </p:spPr>
      </p:sp>
      <p:sp>
        <p:nvSpPr>
          <p:cNvPr name="TextBox 9" id="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TextBox 10" id="10"/>
          <p:cNvSpPr txBox="true"/>
          <p:nvPr/>
        </p:nvSpPr>
        <p:spPr>
          <a:xfrm rot="0">
            <a:off x="10770713" y="1102569"/>
            <a:ext cx="5421964" cy="1112774"/>
          </a:xfrm>
          <a:prstGeom prst="rect">
            <a:avLst/>
          </a:prstGeom>
        </p:spPr>
        <p:txBody>
          <a:bodyPr anchor="t" rtlCol="false" tIns="0" lIns="0" bIns="0" rIns="0">
            <a:spAutoFit/>
          </a:bodyPr>
          <a:lstStyle/>
          <a:p>
            <a:pPr algn="just">
              <a:lnSpc>
                <a:spcPts val="9016"/>
              </a:lnSpc>
            </a:pPr>
            <a:r>
              <a:rPr lang="en-US" sz="6440">
                <a:solidFill>
                  <a:srgbClr val="211F1C"/>
                </a:solidFill>
                <a:latin typeface="Josefin Sans Bold"/>
              </a:rPr>
              <a:t>Decision Tree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809625" y="3113044"/>
            <a:ext cx="10332261" cy="4465282"/>
          </a:xfrm>
          <a:prstGeom prst="rect">
            <a:avLst/>
          </a:prstGeom>
        </p:spPr>
        <p:txBody>
          <a:bodyPr anchor="t" rtlCol="false" tIns="0" lIns="0" bIns="0" rIns="0">
            <a:spAutoFit/>
          </a:bodyPr>
          <a:lstStyle/>
          <a:p>
            <a:pPr algn="just" marL="0" indent="0" lvl="0">
              <a:lnSpc>
                <a:spcPts val="5085"/>
              </a:lnSpc>
            </a:pPr>
            <a:r>
              <a:rPr lang="en-US" sz="2889">
                <a:solidFill>
                  <a:srgbClr val="211F1C"/>
                </a:solidFill>
                <a:latin typeface="Roboto Mono"/>
              </a:rPr>
              <a:t>Random Forest là một thuật toán học máy mạnh mẽ và linh hoạt, kết hợp nhiều cây quyết định để tạo ra một mô hình mạnh mẽ và chính xác hơn. Đây là một kỹ thuật ensemble learning, giúp cải thiện độ chính xác và giảm thiểu overfitting bằng cách sử dụng đa dạng các cây quyết định.</a:t>
            </a:r>
          </a:p>
        </p:txBody>
      </p:sp>
      <p:sp>
        <p:nvSpPr>
          <p:cNvPr name="Freeform 8" id="8"/>
          <p:cNvSpPr/>
          <p:nvPr/>
        </p:nvSpPr>
        <p:spPr>
          <a:xfrm flipH="false" flipV="false" rot="0">
            <a:off x="11734588" y="2589087"/>
            <a:ext cx="5743787" cy="4102705"/>
          </a:xfrm>
          <a:custGeom>
            <a:avLst/>
            <a:gdLst/>
            <a:ahLst/>
            <a:cxnLst/>
            <a:rect r="r" b="b" t="t" l="l"/>
            <a:pathLst>
              <a:path h="4102705" w="5743787">
                <a:moveTo>
                  <a:pt x="0" y="0"/>
                </a:moveTo>
                <a:lnTo>
                  <a:pt x="5743787" y="0"/>
                </a:lnTo>
                <a:lnTo>
                  <a:pt x="5743787" y="4102705"/>
                </a:lnTo>
                <a:lnTo>
                  <a:pt x="0" y="4102705"/>
                </a:lnTo>
                <a:lnTo>
                  <a:pt x="0" y="0"/>
                </a:lnTo>
                <a:close/>
              </a:path>
            </a:pathLst>
          </a:custGeom>
          <a:blipFill>
            <a:blip r:embed="rId8"/>
            <a:stretch>
              <a:fillRect l="0" t="0" r="0" b="0"/>
            </a:stretch>
          </a:blipFill>
        </p:spPr>
      </p:sp>
      <p:sp>
        <p:nvSpPr>
          <p:cNvPr name="TextBox 9" id="9"/>
          <p:cNvSpPr txBox="true"/>
          <p:nvPr/>
        </p:nvSpPr>
        <p:spPr>
          <a:xfrm rot="0">
            <a:off x="809625" y="1737699"/>
            <a:ext cx="7925061" cy="1112774"/>
          </a:xfrm>
          <a:prstGeom prst="rect">
            <a:avLst/>
          </a:prstGeom>
        </p:spPr>
        <p:txBody>
          <a:bodyPr anchor="t" rtlCol="false" tIns="0" lIns="0" bIns="0" rIns="0">
            <a:spAutoFit/>
          </a:bodyPr>
          <a:lstStyle/>
          <a:p>
            <a:pPr algn="just">
              <a:lnSpc>
                <a:spcPts val="9016"/>
              </a:lnSpc>
            </a:pPr>
            <a:r>
              <a:rPr lang="en-US" sz="6440">
                <a:solidFill>
                  <a:srgbClr val="211F1C"/>
                </a:solidFill>
                <a:latin typeface="Josefin Sans Bold"/>
              </a:rPr>
              <a:t>Random Forest</a:t>
            </a:r>
          </a:p>
        </p:txBody>
      </p:sp>
      <p:sp>
        <p:nvSpPr>
          <p:cNvPr name="TextBox 10" id="10"/>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0"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5907776" y="574816"/>
            <a:ext cx="1801577" cy="1539530"/>
          </a:xfrm>
          <a:custGeom>
            <a:avLst/>
            <a:gdLst/>
            <a:ahLst/>
            <a:cxnLst/>
            <a:rect r="r" b="b" t="t" l="l"/>
            <a:pathLst>
              <a:path h="1539530" w="1801577">
                <a:moveTo>
                  <a:pt x="0" y="0"/>
                </a:moveTo>
                <a:lnTo>
                  <a:pt x="1801577" y="0"/>
                </a:lnTo>
                <a:lnTo>
                  <a:pt x="1801577" y="1539529"/>
                </a:lnTo>
                <a:lnTo>
                  <a:pt x="0" y="15395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6" id="6"/>
          <p:cNvGraphicFramePr>
            <a:graphicFrameLocks noGrp="true"/>
          </p:cNvGraphicFramePr>
          <p:nvPr/>
        </p:nvGraphicFramePr>
        <p:xfrm>
          <a:off x="1655019" y="2846894"/>
          <a:ext cx="14977962" cy="6219825"/>
        </p:xfrm>
        <a:graphic>
          <a:graphicData uri="http://schemas.openxmlformats.org/drawingml/2006/table">
            <a:tbl>
              <a:tblPr/>
              <a:tblGrid>
                <a:gridCol w="1972687"/>
                <a:gridCol w="2367660"/>
                <a:gridCol w="6825212"/>
                <a:gridCol w="3812403"/>
              </a:tblGrid>
              <a:tr h="1251608">
                <a:tc>
                  <a:txBody>
                    <a:bodyPr anchor="t" rtlCol="false"/>
                    <a:lstStyle/>
                    <a:p>
                      <a:pPr algn="ctr">
                        <a:lnSpc>
                          <a:spcPts val="2379"/>
                        </a:lnSpc>
                        <a:defRPr/>
                      </a:pPr>
                      <a:endParaRPr lang="en-US" sz="1100"/>
                    </a:p>
                    <a:p>
                      <a:pPr algn="ctr">
                        <a:lnSpc>
                          <a:spcPts val="2379"/>
                        </a:lnSpc>
                      </a:pPr>
                      <a:r>
                        <a:rPr lang="en-US" sz="1699">
                          <a:solidFill>
                            <a:srgbClr val="000000"/>
                          </a:solidFill>
                          <a:latin typeface="Nunito Sans Expanded Bold"/>
                        </a:rPr>
                        <a:t>  Mssv</a:t>
                      </a:r>
                    </a:p>
                    <a:p>
                      <a:pPr algn="ctr">
                        <a:lnSpc>
                          <a:spcPts val="2379"/>
                        </a:lnSpc>
                      </a:pPr>
                      <a:r>
                        <a:rPr lang="en-US" sz="1699">
                          <a:solidFill>
                            <a:srgbClr val="000000"/>
                          </a:solidFill>
                          <a:latin typeface="Nunito Sans Expanded Bol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79"/>
                        </a:lnSpc>
                        <a:defRPr/>
                      </a:pPr>
                      <a:endParaRPr lang="en-US" sz="1100"/>
                    </a:p>
                    <a:p>
                      <a:pPr algn="ctr">
                        <a:lnSpc>
                          <a:spcPts val="2379"/>
                        </a:lnSpc>
                      </a:pPr>
                      <a:r>
                        <a:rPr lang="en-US" sz="1699">
                          <a:solidFill>
                            <a:srgbClr val="000000"/>
                          </a:solidFill>
                          <a:latin typeface="Nunito Sans Expanded Bold"/>
                        </a:rPr>
                        <a:t>  Họ và tên</a:t>
                      </a:r>
                    </a:p>
                    <a:p>
                      <a:pPr algn="ctr">
                        <a:lnSpc>
                          <a:spcPts val="2379"/>
                        </a:lnSpc>
                      </a:pPr>
                      <a:r>
                        <a:rPr lang="en-US" sz="1699">
                          <a:solidFill>
                            <a:srgbClr val="000000"/>
                          </a:solidFill>
                          <a:latin typeface="Nunito Sans Expanded Bol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79"/>
                        </a:lnSpc>
                        <a:defRPr/>
                      </a:pPr>
                      <a:endParaRPr lang="en-US" sz="1100"/>
                    </a:p>
                    <a:p>
                      <a:pPr algn="ctr">
                        <a:lnSpc>
                          <a:spcPts val="2379"/>
                        </a:lnSpc>
                      </a:pPr>
                      <a:r>
                        <a:rPr lang="en-US" sz="1699">
                          <a:solidFill>
                            <a:srgbClr val="000000"/>
                          </a:solidFill>
                          <a:latin typeface="Nunito Sans Expanded Bold"/>
                        </a:rPr>
                        <a:t>  Công việc</a:t>
                      </a:r>
                    </a:p>
                    <a:p>
                      <a:pPr algn="ctr">
                        <a:lnSpc>
                          <a:spcPts val="2379"/>
                        </a:lnSpc>
                      </a:pPr>
                      <a:r>
                        <a:rPr lang="en-US" sz="1699">
                          <a:solidFill>
                            <a:srgbClr val="000000"/>
                          </a:solidFill>
                          <a:latin typeface="Nunito Sans Expanded Bol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379"/>
                        </a:lnSpc>
                        <a:defRPr/>
                      </a:pPr>
                      <a:endParaRPr lang="en-US" sz="1100"/>
                    </a:p>
                    <a:p>
                      <a:pPr algn="ctr">
                        <a:lnSpc>
                          <a:spcPts val="2379"/>
                        </a:lnSpc>
                      </a:pPr>
                      <a:r>
                        <a:rPr lang="en-US" sz="1699">
                          <a:solidFill>
                            <a:srgbClr val="000000"/>
                          </a:solidFill>
                          <a:latin typeface="Nunito Sans Expanded Bold"/>
                        </a:rPr>
                        <a:t>  Mức độ hoàn thành</a:t>
                      </a:r>
                    </a:p>
                    <a:p>
                      <a:pPr algn="ctr">
                        <a:lnSpc>
                          <a:spcPts val="2379"/>
                        </a:lnSpc>
                      </a:pPr>
                      <a:r>
                        <a:rPr lang="en-US" sz="1699">
                          <a:solidFill>
                            <a:srgbClr val="000000"/>
                          </a:solidFill>
                          <a:latin typeface="Nunito Sans Expanded Bol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471356">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52100306</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Nguyễn</a:t>
                      </a:r>
                    </a:p>
                    <a:p>
                      <a:pPr algn="ctr">
                        <a:lnSpc>
                          <a:spcPts val="2239"/>
                        </a:lnSpc>
                      </a:pPr>
                      <a:r>
                        <a:rPr lang="en-US" sz="1599">
                          <a:solidFill>
                            <a:srgbClr val="000000"/>
                          </a:solidFill>
                          <a:latin typeface="Nunito Sans Expanded"/>
                        </a:rPr>
                        <a:t>  Khắc Anh Tài</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Thuyết trình, trực quan hóa dữ liệu, ứng dụng tri</a:t>
                      </a:r>
                    </a:p>
                    <a:p>
                      <a:pPr algn="ctr">
                        <a:lnSpc>
                          <a:spcPts val="2239"/>
                        </a:lnSpc>
                      </a:pPr>
                      <a:r>
                        <a:rPr lang="en-US" sz="1599">
                          <a:solidFill>
                            <a:srgbClr val="000000"/>
                          </a:solidFill>
                          <a:latin typeface="Nunito Sans Expanded"/>
                        </a:rPr>
                        <a:t>  thức vào cuộc sống, tổng hợp và format báo cáo.</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100%</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748430">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52100239</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Trần Nam Đăng Khoa</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Slide, trực quan hóa dữ liệu, thống</a:t>
                      </a:r>
                    </a:p>
                    <a:p>
                      <a:pPr algn="ctr">
                        <a:lnSpc>
                          <a:spcPts val="2239"/>
                        </a:lnSpc>
                      </a:pPr>
                      <a:r>
                        <a:rPr lang="en-US" sz="1599">
                          <a:solidFill>
                            <a:srgbClr val="000000"/>
                          </a:solidFill>
                          <a:latin typeface="Nunito Sans Expanded"/>
                        </a:rPr>
                        <a:t>  kê thông số bộ dữ liệu, các phương pháp đánh giá hiệu suất mô hình.</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100%</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748430">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52100312</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Lê Tuấn Thành</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Slide,</a:t>
                      </a:r>
                    </a:p>
                    <a:p>
                      <a:pPr algn="ctr">
                        <a:lnSpc>
                          <a:spcPts val="2239"/>
                        </a:lnSpc>
                      </a:pPr>
                      <a:r>
                        <a:rPr lang="en-US" sz="1599">
                          <a:solidFill>
                            <a:srgbClr val="000000"/>
                          </a:solidFill>
                          <a:latin typeface="Nunito Sans Expanded"/>
                        </a:rPr>
                        <a:t>  sơ lược đột quỵ, tổng quan về đề tài, chuẩn bị dữ liệu, tìm hiểu các thuật toán phù hợp. </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100%</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2830049" y="1200150"/>
            <a:ext cx="12627902" cy="1255049"/>
          </a:xfrm>
          <a:prstGeom prst="rect">
            <a:avLst/>
          </a:prstGeom>
        </p:spPr>
        <p:txBody>
          <a:bodyPr anchor="t" rtlCol="false" tIns="0" lIns="0" bIns="0" rIns="0">
            <a:spAutoFit/>
          </a:bodyPr>
          <a:lstStyle/>
          <a:p>
            <a:pPr algn="l" marL="0" indent="0" lvl="0">
              <a:lnSpc>
                <a:spcPts val="9454"/>
              </a:lnSpc>
              <a:spcBef>
                <a:spcPct val="0"/>
              </a:spcBef>
            </a:pPr>
            <a:r>
              <a:rPr lang="en-US" sz="9361">
                <a:solidFill>
                  <a:srgbClr val="211F1C"/>
                </a:solidFill>
                <a:latin typeface="Anton"/>
              </a:rPr>
              <a:t>BẢNG PHÂN CÔNG CÔNG VIỆC</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809625" y="3041576"/>
            <a:ext cx="9443705" cy="6431787"/>
          </a:xfrm>
          <a:prstGeom prst="rect">
            <a:avLst/>
          </a:prstGeom>
        </p:spPr>
        <p:txBody>
          <a:bodyPr anchor="t" rtlCol="false" tIns="0" lIns="0" bIns="0" rIns="0">
            <a:spAutoFit/>
          </a:bodyPr>
          <a:lstStyle/>
          <a:p>
            <a:pPr algn="just">
              <a:lnSpc>
                <a:spcPts val="5126"/>
              </a:lnSpc>
            </a:pPr>
            <a:r>
              <a:rPr lang="en-US" sz="2912">
                <a:solidFill>
                  <a:srgbClr val="211F1C"/>
                </a:solidFill>
                <a:latin typeface="Roboto Mono"/>
              </a:rPr>
              <a:t>Ưu điểm:</a:t>
            </a:r>
          </a:p>
          <a:p>
            <a:pPr algn="just" marL="628813" indent="-314407" lvl="1">
              <a:lnSpc>
                <a:spcPts val="5126"/>
              </a:lnSpc>
              <a:buFont typeface="Arial"/>
              <a:buChar char="•"/>
            </a:pPr>
            <a:r>
              <a:rPr lang="en-US" sz="2912">
                <a:solidFill>
                  <a:srgbClr val="211F1C"/>
                </a:solidFill>
                <a:latin typeface="Roboto Mono"/>
              </a:rPr>
              <a:t>Độ chính xác cao</a:t>
            </a:r>
          </a:p>
          <a:p>
            <a:pPr algn="just" marL="628813" indent="-314407" lvl="1">
              <a:lnSpc>
                <a:spcPts val="5126"/>
              </a:lnSpc>
              <a:buFont typeface="Arial"/>
              <a:buChar char="•"/>
            </a:pPr>
            <a:r>
              <a:rPr lang="en-US" sz="2912">
                <a:solidFill>
                  <a:srgbClr val="211F1C"/>
                </a:solidFill>
                <a:latin typeface="Roboto Mono"/>
              </a:rPr>
              <a:t>Giảm Overfitting</a:t>
            </a:r>
          </a:p>
          <a:p>
            <a:pPr algn="just" marL="628813" indent="-314407" lvl="1">
              <a:lnSpc>
                <a:spcPts val="5126"/>
              </a:lnSpc>
              <a:buFont typeface="Arial"/>
              <a:buChar char="•"/>
            </a:pPr>
            <a:r>
              <a:rPr lang="en-US" sz="2912">
                <a:solidFill>
                  <a:srgbClr val="211F1C"/>
                </a:solidFill>
                <a:latin typeface="Roboto Mono"/>
              </a:rPr>
              <a:t>Khả năng xử lý tính đa dạng của dữ liệu</a:t>
            </a:r>
          </a:p>
          <a:p>
            <a:pPr algn="just" marL="628813" indent="-314407" lvl="1">
              <a:lnSpc>
                <a:spcPts val="5126"/>
              </a:lnSpc>
              <a:buFont typeface="Arial"/>
              <a:buChar char="•"/>
            </a:pPr>
            <a:r>
              <a:rPr lang="en-US" sz="2912">
                <a:solidFill>
                  <a:srgbClr val="211F1C"/>
                </a:solidFill>
                <a:latin typeface="Roboto Mono"/>
              </a:rPr>
              <a:t>Kháng nhiễu</a:t>
            </a:r>
          </a:p>
          <a:p>
            <a:pPr algn="just">
              <a:lnSpc>
                <a:spcPts val="5126"/>
              </a:lnSpc>
            </a:pPr>
          </a:p>
          <a:p>
            <a:pPr algn="just">
              <a:lnSpc>
                <a:spcPts val="5126"/>
              </a:lnSpc>
            </a:pPr>
            <a:r>
              <a:rPr lang="en-US" sz="2912">
                <a:solidFill>
                  <a:srgbClr val="211F1C"/>
                </a:solidFill>
                <a:latin typeface="Roboto Mono"/>
              </a:rPr>
              <a:t>Nhược điểm:</a:t>
            </a:r>
          </a:p>
          <a:p>
            <a:pPr algn="just" marL="628813" indent="-314407" lvl="1">
              <a:lnSpc>
                <a:spcPts val="5126"/>
              </a:lnSpc>
              <a:buFont typeface="Arial"/>
              <a:buChar char="•"/>
            </a:pPr>
            <a:r>
              <a:rPr lang="en-US" sz="2912">
                <a:solidFill>
                  <a:srgbClr val="211F1C"/>
                </a:solidFill>
                <a:latin typeface="Roboto Mono"/>
              </a:rPr>
              <a:t>Tốc độ và tài nguyên</a:t>
            </a:r>
          </a:p>
          <a:p>
            <a:pPr algn="just" marL="628813" indent="-314407" lvl="1">
              <a:lnSpc>
                <a:spcPts val="5126"/>
              </a:lnSpc>
              <a:buFont typeface="Arial"/>
              <a:buChar char="•"/>
            </a:pPr>
            <a:r>
              <a:rPr lang="en-US" sz="2912">
                <a:solidFill>
                  <a:srgbClr val="211F1C"/>
                </a:solidFill>
                <a:latin typeface="Roboto Mono"/>
              </a:rPr>
              <a:t>Giải thích khó hơn</a:t>
            </a:r>
          </a:p>
          <a:p>
            <a:pPr algn="just" marL="628813" indent="-314407" lvl="1">
              <a:lnSpc>
                <a:spcPts val="5126"/>
              </a:lnSpc>
              <a:buFont typeface="Arial"/>
              <a:buChar char="•"/>
            </a:pPr>
            <a:r>
              <a:rPr lang="en-US" sz="2912">
                <a:solidFill>
                  <a:srgbClr val="211F1C"/>
                </a:solidFill>
                <a:latin typeface="Roboto Mono"/>
              </a:rPr>
              <a:t>Bộ nhớ</a:t>
            </a:r>
          </a:p>
        </p:txBody>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Freeform 9" id="9"/>
          <p:cNvSpPr/>
          <p:nvPr/>
        </p:nvSpPr>
        <p:spPr>
          <a:xfrm flipH="false" flipV="false" rot="0">
            <a:off x="10806687" y="2404141"/>
            <a:ext cx="6671688" cy="4765491"/>
          </a:xfrm>
          <a:custGeom>
            <a:avLst/>
            <a:gdLst/>
            <a:ahLst/>
            <a:cxnLst/>
            <a:rect r="r" b="b" t="t" l="l"/>
            <a:pathLst>
              <a:path h="4765491" w="6671688">
                <a:moveTo>
                  <a:pt x="0" y="0"/>
                </a:moveTo>
                <a:lnTo>
                  <a:pt x="6671688" y="0"/>
                </a:lnTo>
                <a:lnTo>
                  <a:pt x="6671688" y="4765491"/>
                </a:lnTo>
                <a:lnTo>
                  <a:pt x="0" y="4765491"/>
                </a:lnTo>
                <a:lnTo>
                  <a:pt x="0" y="0"/>
                </a:lnTo>
                <a:close/>
              </a:path>
            </a:pathLst>
          </a:custGeom>
          <a:blipFill>
            <a:blip r:embed="rId8"/>
            <a:stretch>
              <a:fillRect l="0" t="0" r="0" b="0"/>
            </a:stretch>
          </a:blipFill>
        </p:spPr>
      </p:sp>
      <p:sp>
        <p:nvSpPr>
          <p:cNvPr name="TextBox 10" id="10"/>
          <p:cNvSpPr txBox="true"/>
          <p:nvPr/>
        </p:nvSpPr>
        <p:spPr>
          <a:xfrm rot="0">
            <a:off x="689245" y="1819179"/>
            <a:ext cx="7925061" cy="1112774"/>
          </a:xfrm>
          <a:prstGeom prst="rect">
            <a:avLst/>
          </a:prstGeom>
        </p:spPr>
        <p:txBody>
          <a:bodyPr anchor="t" rtlCol="false" tIns="0" lIns="0" bIns="0" rIns="0">
            <a:spAutoFit/>
          </a:bodyPr>
          <a:lstStyle/>
          <a:p>
            <a:pPr algn="just">
              <a:lnSpc>
                <a:spcPts val="9016"/>
              </a:lnSpc>
            </a:pPr>
            <a:r>
              <a:rPr lang="en-US" sz="6440">
                <a:solidFill>
                  <a:srgbClr val="211F1C"/>
                </a:solidFill>
                <a:latin typeface="Josefin Sans Bold"/>
              </a:rPr>
              <a:t>Random Forest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2703598" y="-343398"/>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809625" y="2752657"/>
            <a:ext cx="10451547" cy="5177535"/>
          </a:xfrm>
          <a:prstGeom prst="rect">
            <a:avLst/>
          </a:prstGeom>
        </p:spPr>
        <p:txBody>
          <a:bodyPr anchor="t" rtlCol="false" tIns="0" lIns="0" bIns="0" rIns="0">
            <a:spAutoFit/>
          </a:bodyPr>
          <a:lstStyle/>
          <a:p>
            <a:pPr algn="just" marL="0" indent="0" lvl="0">
              <a:lnSpc>
                <a:spcPts val="5144"/>
              </a:lnSpc>
            </a:pPr>
            <a:r>
              <a:rPr lang="en-US" sz="2922">
                <a:solidFill>
                  <a:srgbClr val="211F1C"/>
                </a:solidFill>
                <a:latin typeface="Roboto Mono"/>
              </a:rPr>
              <a:t>Naive Bayes là một nhóm các thuật toán phân loại dựa trên định lý Bayes với giả định đơn giản rằng các đặc trưng (features) là độc lập với nhau, tức là sự xuất hiện của một đặc trưng không ảnh hưởng đến sự xuất hiện của đặc trưng khác. Mặc dù giả định này thường không đúng trong thực tế, nhưng Naive Bayes vẫn hoạt động tốt trong nhiều tình huống thực tế.</a:t>
            </a:r>
          </a:p>
        </p:txBody>
      </p:sp>
      <p:sp>
        <p:nvSpPr>
          <p:cNvPr name="Freeform 8" id="8"/>
          <p:cNvSpPr/>
          <p:nvPr/>
        </p:nvSpPr>
        <p:spPr>
          <a:xfrm flipH="false" flipV="false" rot="0">
            <a:off x="11923538" y="2260620"/>
            <a:ext cx="5554837" cy="3081920"/>
          </a:xfrm>
          <a:custGeom>
            <a:avLst/>
            <a:gdLst/>
            <a:ahLst/>
            <a:cxnLst/>
            <a:rect r="r" b="b" t="t" l="l"/>
            <a:pathLst>
              <a:path h="3081920" w="5554837">
                <a:moveTo>
                  <a:pt x="0" y="0"/>
                </a:moveTo>
                <a:lnTo>
                  <a:pt x="5554837" y="0"/>
                </a:lnTo>
                <a:lnTo>
                  <a:pt x="5554837" y="3081919"/>
                </a:lnTo>
                <a:lnTo>
                  <a:pt x="0" y="3081919"/>
                </a:lnTo>
                <a:lnTo>
                  <a:pt x="0" y="0"/>
                </a:lnTo>
                <a:close/>
              </a:path>
            </a:pathLst>
          </a:custGeom>
          <a:blipFill>
            <a:blip r:embed="rId8"/>
            <a:stretch>
              <a:fillRect l="0" t="0" r="0" b="0"/>
            </a:stretch>
          </a:blipFill>
        </p:spPr>
      </p:sp>
      <p:sp>
        <p:nvSpPr>
          <p:cNvPr name="TextBox 9" id="9"/>
          <p:cNvSpPr txBox="true"/>
          <p:nvPr/>
        </p:nvSpPr>
        <p:spPr>
          <a:xfrm rot="0">
            <a:off x="809625" y="1562120"/>
            <a:ext cx="7925061" cy="698500"/>
          </a:xfrm>
          <a:prstGeom prst="rect">
            <a:avLst/>
          </a:prstGeom>
        </p:spPr>
        <p:txBody>
          <a:bodyPr anchor="t" rtlCol="false" tIns="0" lIns="0" bIns="0" rIns="0">
            <a:spAutoFit/>
          </a:bodyPr>
          <a:lstStyle/>
          <a:p>
            <a:pPr algn="just">
              <a:lnSpc>
                <a:spcPts val="5600"/>
              </a:lnSpc>
            </a:pPr>
            <a:r>
              <a:rPr lang="en-US" sz="4000">
                <a:solidFill>
                  <a:srgbClr val="211F1C"/>
                </a:solidFill>
                <a:latin typeface="Josefin Sans Bold"/>
              </a:rPr>
              <a:t>Naïve Bayes</a:t>
            </a:r>
          </a:p>
        </p:txBody>
      </p:sp>
      <p:sp>
        <p:nvSpPr>
          <p:cNvPr name="TextBox 10" id="10"/>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924188" y="2577376"/>
            <a:ext cx="11486805" cy="9022587"/>
          </a:xfrm>
          <a:prstGeom prst="rect">
            <a:avLst/>
          </a:prstGeom>
        </p:spPr>
        <p:txBody>
          <a:bodyPr anchor="t" rtlCol="false" tIns="0" lIns="0" bIns="0" rIns="0">
            <a:spAutoFit/>
          </a:bodyPr>
          <a:lstStyle/>
          <a:p>
            <a:pPr algn="just">
              <a:lnSpc>
                <a:spcPts val="5126"/>
              </a:lnSpc>
            </a:pPr>
            <a:r>
              <a:rPr lang="en-US" sz="2912">
                <a:solidFill>
                  <a:srgbClr val="211F1C"/>
                </a:solidFill>
                <a:latin typeface="Roboto Mono"/>
              </a:rPr>
              <a:t>Ưu điểm:</a:t>
            </a:r>
          </a:p>
          <a:p>
            <a:pPr algn="just" marL="628813" indent="-314407" lvl="1">
              <a:lnSpc>
                <a:spcPts val="5126"/>
              </a:lnSpc>
              <a:buFont typeface="Arial"/>
              <a:buChar char="•"/>
            </a:pPr>
            <a:r>
              <a:rPr lang="en-US" sz="2912">
                <a:solidFill>
                  <a:srgbClr val="211F1C"/>
                </a:solidFill>
                <a:latin typeface="Roboto Mono"/>
              </a:rPr>
              <a:t>Đơn giản và nhanh</a:t>
            </a:r>
          </a:p>
          <a:p>
            <a:pPr algn="just" marL="628813" indent="-314407" lvl="1">
              <a:lnSpc>
                <a:spcPts val="5126"/>
              </a:lnSpc>
              <a:buFont typeface="Arial"/>
              <a:buChar char="•"/>
            </a:pPr>
            <a:r>
              <a:rPr lang="en-US" sz="2912">
                <a:solidFill>
                  <a:srgbClr val="211F1C"/>
                </a:solidFill>
                <a:latin typeface="Roboto Mono"/>
              </a:rPr>
              <a:t>Hiệu suất tốt với dữ liệu lớn</a:t>
            </a:r>
          </a:p>
          <a:p>
            <a:pPr algn="just" marL="628813" indent="-314407" lvl="1">
              <a:lnSpc>
                <a:spcPts val="5126"/>
              </a:lnSpc>
              <a:buFont typeface="Arial"/>
              <a:buChar char="•"/>
            </a:pPr>
            <a:r>
              <a:rPr lang="en-US" sz="2912">
                <a:solidFill>
                  <a:srgbClr val="211F1C"/>
                </a:solidFill>
                <a:latin typeface="Roboto Mono"/>
              </a:rPr>
              <a:t>Xử lý tốt với dữ liệu nhiễu</a:t>
            </a:r>
          </a:p>
          <a:p>
            <a:pPr algn="just" marL="628813" indent="-314407" lvl="1">
              <a:lnSpc>
                <a:spcPts val="5126"/>
              </a:lnSpc>
              <a:buFont typeface="Arial"/>
              <a:buChar char="•"/>
            </a:pPr>
            <a:r>
              <a:rPr lang="en-US" sz="2912">
                <a:solidFill>
                  <a:srgbClr val="211F1C"/>
                </a:solidFill>
                <a:latin typeface="Roboto Mono"/>
              </a:rPr>
              <a:t>Khả năng xử lý dữ liệu thiếu</a:t>
            </a:r>
          </a:p>
          <a:p>
            <a:pPr algn="just">
              <a:lnSpc>
                <a:spcPts val="5126"/>
              </a:lnSpc>
            </a:pPr>
          </a:p>
          <a:p>
            <a:pPr algn="just">
              <a:lnSpc>
                <a:spcPts val="5126"/>
              </a:lnSpc>
            </a:pPr>
            <a:r>
              <a:rPr lang="en-US" sz="2912">
                <a:solidFill>
                  <a:srgbClr val="211F1C"/>
                </a:solidFill>
                <a:latin typeface="Roboto Mono"/>
              </a:rPr>
              <a:t>Nhược điểm:</a:t>
            </a:r>
          </a:p>
          <a:p>
            <a:pPr algn="just" marL="628813" indent="-314407" lvl="1">
              <a:lnSpc>
                <a:spcPts val="5126"/>
              </a:lnSpc>
              <a:buFont typeface="Arial"/>
              <a:buChar char="•"/>
            </a:pPr>
            <a:r>
              <a:rPr lang="en-US" sz="2912">
                <a:solidFill>
                  <a:srgbClr val="211F1C"/>
                </a:solidFill>
                <a:latin typeface="Roboto Mono"/>
              </a:rPr>
              <a:t>Giả định độc lập không thực tế</a:t>
            </a:r>
          </a:p>
          <a:p>
            <a:pPr algn="just" marL="628813" indent="-314407" lvl="1">
              <a:lnSpc>
                <a:spcPts val="5126"/>
              </a:lnSpc>
              <a:buFont typeface="Arial"/>
              <a:buChar char="•"/>
            </a:pPr>
            <a:r>
              <a:rPr lang="en-US" sz="2912">
                <a:solidFill>
                  <a:srgbClr val="211F1C"/>
                </a:solidFill>
                <a:latin typeface="Roboto Mono"/>
              </a:rPr>
              <a:t>Không hiệu quả với các tương tác phức tạp</a:t>
            </a:r>
          </a:p>
          <a:p>
            <a:pPr algn="just" marL="628813" indent="-314407" lvl="1">
              <a:lnSpc>
                <a:spcPts val="5126"/>
              </a:lnSpc>
              <a:buFont typeface="Arial"/>
              <a:buChar char="•"/>
            </a:pPr>
            <a:r>
              <a:rPr lang="en-US" sz="2912">
                <a:solidFill>
                  <a:srgbClr val="211F1C"/>
                </a:solidFill>
                <a:latin typeface="Roboto Mono"/>
              </a:rPr>
              <a:t>Cập nhật trực tuyến khó khăn</a:t>
            </a:r>
          </a:p>
          <a:p>
            <a:pPr algn="just">
              <a:lnSpc>
                <a:spcPts val="5126"/>
              </a:lnSpc>
            </a:pPr>
          </a:p>
          <a:p>
            <a:pPr algn="just">
              <a:lnSpc>
                <a:spcPts val="5126"/>
              </a:lnSpc>
            </a:pPr>
          </a:p>
          <a:p>
            <a:pPr algn="just">
              <a:lnSpc>
                <a:spcPts val="5126"/>
              </a:lnSpc>
            </a:pPr>
          </a:p>
          <a:p>
            <a:pPr algn="just" marL="0" indent="0" lvl="0">
              <a:lnSpc>
                <a:spcPts val="5126"/>
              </a:lnSpc>
            </a:pPr>
          </a:p>
        </p:txBody>
      </p:sp>
      <p:sp>
        <p:nvSpPr>
          <p:cNvPr name="Freeform 8" id="8"/>
          <p:cNvSpPr/>
          <p:nvPr/>
        </p:nvSpPr>
        <p:spPr>
          <a:xfrm flipH="false" flipV="false" rot="0">
            <a:off x="9145548" y="2286244"/>
            <a:ext cx="7836851" cy="4403315"/>
          </a:xfrm>
          <a:custGeom>
            <a:avLst/>
            <a:gdLst/>
            <a:ahLst/>
            <a:cxnLst/>
            <a:rect r="r" b="b" t="t" l="l"/>
            <a:pathLst>
              <a:path h="4403315" w="7836851">
                <a:moveTo>
                  <a:pt x="0" y="0"/>
                </a:moveTo>
                <a:lnTo>
                  <a:pt x="7836851" y="0"/>
                </a:lnTo>
                <a:lnTo>
                  <a:pt x="7836851" y="4403314"/>
                </a:lnTo>
                <a:lnTo>
                  <a:pt x="0" y="4403314"/>
                </a:lnTo>
                <a:lnTo>
                  <a:pt x="0" y="0"/>
                </a:lnTo>
                <a:close/>
              </a:path>
            </a:pathLst>
          </a:custGeom>
          <a:blipFill>
            <a:blip r:embed="rId8"/>
            <a:stretch>
              <a:fillRect l="0" t="0" r="0" b="0"/>
            </a:stretch>
          </a:blipFill>
        </p:spPr>
      </p:sp>
      <p:sp>
        <p:nvSpPr>
          <p:cNvPr name="TextBox 9" id="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TextBox 10" id="10"/>
          <p:cNvSpPr txBox="true"/>
          <p:nvPr/>
        </p:nvSpPr>
        <p:spPr>
          <a:xfrm rot="0">
            <a:off x="809625" y="1382956"/>
            <a:ext cx="8104225" cy="698500"/>
          </a:xfrm>
          <a:prstGeom prst="rect">
            <a:avLst/>
          </a:prstGeom>
        </p:spPr>
        <p:txBody>
          <a:bodyPr anchor="t" rtlCol="false" tIns="0" lIns="0" bIns="0" rIns="0">
            <a:spAutoFit/>
          </a:bodyPr>
          <a:lstStyle/>
          <a:p>
            <a:pPr algn="just">
              <a:lnSpc>
                <a:spcPts val="5600"/>
              </a:lnSpc>
            </a:pPr>
            <a:r>
              <a:rPr lang="en-US" sz="4000">
                <a:solidFill>
                  <a:srgbClr val="211F1C"/>
                </a:solidFill>
                <a:latin typeface="Josefin Sans Bold"/>
              </a:rPr>
              <a:t>Naïve Bayes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9496381" cy="10287000"/>
          </a:xfrm>
          <a:custGeom>
            <a:avLst/>
            <a:gdLst/>
            <a:ahLst/>
            <a:cxnLst/>
            <a:rect r="r" b="b" t="t" l="l"/>
            <a:pathLst>
              <a:path h="10287000" w="9496381">
                <a:moveTo>
                  <a:pt x="0" y="0"/>
                </a:moveTo>
                <a:lnTo>
                  <a:pt x="9496381" y="0"/>
                </a:lnTo>
                <a:lnTo>
                  <a:pt x="9496381" y="10287000"/>
                </a:lnTo>
                <a:lnTo>
                  <a:pt x="0" y="10287000"/>
                </a:lnTo>
                <a:lnTo>
                  <a:pt x="0" y="0"/>
                </a:lnTo>
                <a:close/>
              </a:path>
            </a:pathLst>
          </a:custGeom>
          <a:blipFill>
            <a:blip r:embed="rId6"/>
            <a:stretch>
              <a:fillRect l="-29229" t="0" r="-15204" b="0"/>
            </a:stretch>
          </a:blipFill>
        </p:spPr>
      </p:sp>
      <p:sp>
        <p:nvSpPr>
          <p:cNvPr name="TextBox 7" id="7"/>
          <p:cNvSpPr txBox="true"/>
          <p:nvPr/>
        </p:nvSpPr>
        <p:spPr>
          <a:xfrm rot="0">
            <a:off x="10253330" y="3638089"/>
            <a:ext cx="6426638" cy="1739500"/>
          </a:xfrm>
          <a:prstGeom prst="rect">
            <a:avLst/>
          </a:prstGeom>
        </p:spPr>
        <p:txBody>
          <a:bodyPr anchor="t" rtlCol="false" tIns="0" lIns="0" bIns="0" rIns="0">
            <a:spAutoFit/>
          </a:bodyPr>
          <a:lstStyle/>
          <a:p>
            <a:pPr algn="l">
              <a:lnSpc>
                <a:spcPts val="13224"/>
              </a:lnSpc>
            </a:pPr>
            <a:r>
              <a:rPr lang="en-US" sz="13093">
                <a:solidFill>
                  <a:srgbClr val="211F1C"/>
                </a:solidFill>
                <a:latin typeface="Anton"/>
              </a:rPr>
              <a:t>CHƯƠNG 4</a:t>
            </a:r>
          </a:p>
        </p:txBody>
      </p:sp>
      <p:sp>
        <p:nvSpPr>
          <p:cNvPr name="TextBox 8" id="8"/>
          <p:cNvSpPr txBox="true"/>
          <p:nvPr/>
        </p:nvSpPr>
        <p:spPr>
          <a:xfrm rot="0">
            <a:off x="9496381" y="5954948"/>
            <a:ext cx="8156295" cy="878072"/>
          </a:xfrm>
          <a:prstGeom prst="rect">
            <a:avLst/>
          </a:prstGeom>
        </p:spPr>
        <p:txBody>
          <a:bodyPr anchor="t" rtlCol="false" tIns="0" lIns="0" bIns="0" rIns="0">
            <a:spAutoFit/>
          </a:bodyPr>
          <a:lstStyle/>
          <a:p>
            <a:pPr algn="ctr">
              <a:lnSpc>
                <a:spcPts val="7177"/>
              </a:lnSpc>
            </a:pPr>
            <a:r>
              <a:rPr lang="en-US" sz="5126">
                <a:solidFill>
                  <a:srgbClr val="211F1C"/>
                </a:solidFill>
                <a:latin typeface="Josefin Sans Bold"/>
              </a:rPr>
              <a:t>CHUẨN BỊ DỮ LIỆU</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442757" y="1545453"/>
            <a:ext cx="13402486" cy="1917699"/>
          </a:xfrm>
          <a:prstGeom prst="rect">
            <a:avLst/>
          </a:prstGeom>
        </p:spPr>
        <p:txBody>
          <a:bodyPr anchor="t" rtlCol="false" tIns="0" lIns="0" bIns="0" rIns="0">
            <a:spAutoFit/>
          </a:bodyPr>
          <a:lstStyle/>
          <a:p>
            <a:pPr algn="ctr">
              <a:lnSpc>
                <a:spcPts val="7700"/>
              </a:lnSpc>
            </a:pPr>
            <a:r>
              <a:rPr lang="en-US" sz="5500">
                <a:solidFill>
                  <a:srgbClr val="211F1C"/>
                </a:solidFill>
                <a:latin typeface="Josefin Sans Bold"/>
              </a:rPr>
              <a:t>Xóa 2 đặc trưng Residence_type &amp; bmi trong bộ dữ liệu</a:t>
            </a:r>
          </a:p>
        </p:txBody>
      </p:sp>
      <p:sp>
        <p:nvSpPr>
          <p:cNvPr name="TextBox 8" id="8"/>
          <p:cNvSpPr txBox="true"/>
          <p:nvPr/>
        </p:nvSpPr>
        <p:spPr>
          <a:xfrm rot="0">
            <a:off x="2620115" y="4398844"/>
            <a:ext cx="13047769" cy="2497722"/>
          </a:xfrm>
          <a:prstGeom prst="rect">
            <a:avLst/>
          </a:prstGeom>
        </p:spPr>
        <p:txBody>
          <a:bodyPr anchor="t" rtlCol="false" tIns="0" lIns="0" bIns="0" rIns="0">
            <a:spAutoFit/>
          </a:bodyPr>
          <a:lstStyle/>
          <a:p>
            <a:pPr algn="just" marL="0" indent="0" lvl="0">
              <a:lnSpc>
                <a:spcPts val="5076"/>
              </a:lnSpc>
            </a:pPr>
            <a:r>
              <a:rPr lang="en-US" sz="2884">
                <a:solidFill>
                  <a:srgbClr val="211F1C"/>
                </a:solidFill>
                <a:latin typeface="Roboto Mono"/>
              </a:rPr>
              <a:t>Loại bỏ 2 thuộc tính </a:t>
            </a:r>
            <a:r>
              <a:rPr lang="en-US" sz="2884">
                <a:solidFill>
                  <a:srgbClr val="211F1C"/>
                </a:solidFill>
                <a:latin typeface="Roboto Mono Italics"/>
              </a:rPr>
              <a:t>Residence_type</a:t>
            </a:r>
            <a:r>
              <a:rPr lang="en-US" sz="2884">
                <a:solidFill>
                  <a:srgbClr val="211F1C"/>
                </a:solidFill>
                <a:latin typeface="Roboto Mono"/>
              </a:rPr>
              <a:t> và </a:t>
            </a:r>
            <a:r>
              <a:rPr lang="en-US" sz="2884">
                <a:solidFill>
                  <a:srgbClr val="211F1C"/>
                </a:solidFill>
                <a:latin typeface="Roboto Mono Italics"/>
              </a:rPr>
              <a:t>bmi</a:t>
            </a:r>
            <a:r>
              <a:rPr lang="en-US" sz="2884">
                <a:solidFill>
                  <a:srgbClr val="211F1C"/>
                </a:solidFill>
                <a:latin typeface="Roboto Mono"/>
              </a:rPr>
              <a:t> vì chúng hầu như không có tác động đến biến mục tiêu và việc loại bỏ những thuộc tính như thế sẽ giúp cho việc huấn luyện mô hình đạt được hiệu quả cao.</a:t>
            </a:r>
          </a:p>
        </p:txBody>
      </p:sp>
      <p:sp>
        <p:nvSpPr>
          <p:cNvPr name="TextBox 9" id="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62012" y="4716567"/>
            <a:ext cx="15163977" cy="1852749"/>
          </a:xfrm>
          <a:prstGeom prst="rect">
            <a:avLst/>
          </a:prstGeom>
        </p:spPr>
        <p:txBody>
          <a:bodyPr anchor="t" rtlCol="false" tIns="0" lIns="0" bIns="0" rIns="0">
            <a:spAutoFit/>
          </a:bodyPr>
          <a:lstStyle/>
          <a:p>
            <a:pPr algn="just" marL="0" indent="0" lvl="0">
              <a:lnSpc>
                <a:spcPts val="5026"/>
              </a:lnSpc>
            </a:pPr>
            <a:r>
              <a:rPr lang="en-US" sz="2856">
                <a:solidFill>
                  <a:srgbClr val="211F1C"/>
                </a:solidFill>
                <a:latin typeface="Roboto Mono"/>
              </a:rPr>
              <a:t>Loại bỏ 2 thuộc tính </a:t>
            </a:r>
            <a:r>
              <a:rPr lang="en-US" sz="2856">
                <a:solidFill>
                  <a:srgbClr val="211F1C"/>
                </a:solidFill>
                <a:latin typeface="Roboto Mono Italics"/>
              </a:rPr>
              <a:t>Residence_type</a:t>
            </a:r>
            <a:r>
              <a:rPr lang="en-US" sz="2856">
                <a:solidFill>
                  <a:srgbClr val="211F1C"/>
                </a:solidFill>
                <a:latin typeface="Roboto Mono"/>
              </a:rPr>
              <a:t> và </a:t>
            </a:r>
            <a:r>
              <a:rPr lang="en-US" sz="2856">
                <a:solidFill>
                  <a:srgbClr val="211F1C"/>
                </a:solidFill>
                <a:latin typeface="Roboto Mono Italics"/>
              </a:rPr>
              <a:t>bmi</a:t>
            </a:r>
            <a:r>
              <a:rPr lang="en-US" sz="2856">
                <a:solidFill>
                  <a:srgbClr val="211F1C"/>
                </a:solidFill>
                <a:latin typeface="Roboto Mono"/>
              </a:rPr>
              <a:t> vì chúng hầu như không có tác động đến biến mục tiêu và việc loại bỏ những thuộc tính như thế sẽ giúp cho việc huấn luyện mô hình đạt được hiệu quả cao.</a:t>
            </a:r>
          </a:p>
        </p:txBody>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TextBox 9" id="9"/>
          <p:cNvSpPr txBox="true"/>
          <p:nvPr/>
        </p:nvSpPr>
        <p:spPr>
          <a:xfrm rot="0">
            <a:off x="1875071" y="1937950"/>
            <a:ext cx="14067584" cy="1917699"/>
          </a:xfrm>
          <a:prstGeom prst="rect">
            <a:avLst/>
          </a:prstGeom>
        </p:spPr>
        <p:txBody>
          <a:bodyPr anchor="t" rtlCol="false" tIns="0" lIns="0" bIns="0" rIns="0">
            <a:spAutoFit/>
          </a:bodyPr>
          <a:lstStyle/>
          <a:p>
            <a:pPr algn="ctr">
              <a:lnSpc>
                <a:spcPts val="7700"/>
              </a:lnSpc>
            </a:pPr>
            <a:r>
              <a:rPr lang="en-US" sz="5500">
                <a:solidFill>
                  <a:srgbClr val="211F1C"/>
                </a:solidFill>
                <a:latin typeface="Josefin Sans Bold"/>
              </a:rPr>
              <a:t>Xóa 2 đặc trưng Residence_type &amp; bmi trong bộ dữ liệu</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665606" y="2812480"/>
            <a:ext cx="6643575" cy="5165797"/>
          </a:xfrm>
          <a:custGeom>
            <a:avLst/>
            <a:gdLst/>
            <a:ahLst/>
            <a:cxnLst/>
            <a:rect r="r" b="b" t="t" l="l"/>
            <a:pathLst>
              <a:path h="5165797" w="6643575">
                <a:moveTo>
                  <a:pt x="0" y="0"/>
                </a:moveTo>
                <a:lnTo>
                  <a:pt x="6643575" y="0"/>
                </a:lnTo>
                <a:lnTo>
                  <a:pt x="6643575" y="5165797"/>
                </a:lnTo>
                <a:lnTo>
                  <a:pt x="0" y="5165797"/>
                </a:lnTo>
                <a:lnTo>
                  <a:pt x="0" y="0"/>
                </a:lnTo>
                <a:close/>
              </a:path>
            </a:pathLst>
          </a:custGeom>
          <a:blipFill>
            <a:blip r:embed="rId8"/>
            <a:stretch>
              <a:fillRect l="0" t="0" r="0" b="0"/>
            </a:stretch>
          </a:blipFill>
        </p:spPr>
      </p:sp>
      <p:sp>
        <p:nvSpPr>
          <p:cNvPr name="TextBox 8" id="8"/>
          <p:cNvSpPr txBox="true"/>
          <p:nvPr/>
        </p:nvSpPr>
        <p:spPr>
          <a:xfrm rot="0">
            <a:off x="809625" y="1520830"/>
            <a:ext cx="10671883" cy="895624"/>
          </a:xfrm>
          <a:prstGeom prst="rect">
            <a:avLst/>
          </a:prstGeom>
        </p:spPr>
        <p:txBody>
          <a:bodyPr anchor="t" rtlCol="false" tIns="0" lIns="0" bIns="0" rIns="0">
            <a:spAutoFit/>
          </a:bodyPr>
          <a:lstStyle/>
          <a:p>
            <a:pPr algn="just">
              <a:lnSpc>
                <a:spcPts val="7259"/>
              </a:lnSpc>
            </a:pPr>
            <a:r>
              <a:rPr lang="en-US" sz="5185">
                <a:solidFill>
                  <a:srgbClr val="211F1C"/>
                </a:solidFill>
                <a:latin typeface="Josefin Sans Bold"/>
              </a:rPr>
              <a:t>Mã hóa các categorical variable</a:t>
            </a:r>
          </a:p>
        </p:txBody>
      </p:sp>
      <p:sp>
        <p:nvSpPr>
          <p:cNvPr name="TextBox 9" id="9"/>
          <p:cNvSpPr txBox="true"/>
          <p:nvPr/>
        </p:nvSpPr>
        <p:spPr>
          <a:xfrm rot="0">
            <a:off x="809625" y="3181350"/>
            <a:ext cx="9182564" cy="2934447"/>
          </a:xfrm>
          <a:prstGeom prst="rect">
            <a:avLst/>
          </a:prstGeom>
        </p:spPr>
        <p:txBody>
          <a:bodyPr anchor="t" rtlCol="false" tIns="0" lIns="0" bIns="0" rIns="0">
            <a:spAutoFit/>
          </a:bodyPr>
          <a:lstStyle/>
          <a:p>
            <a:pPr algn="just" marL="0" indent="0" lvl="0">
              <a:lnSpc>
                <a:spcPts val="4751"/>
              </a:lnSpc>
            </a:pPr>
            <a:r>
              <a:rPr lang="en-US" sz="2699">
                <a:solidFill>
                  <a:srgbClr val="211F1C"/>
                </a:solidFill>
                <a:latin typeface="Roboto Mono"/>
              </a:rPr>
              <a:t>Các thuộc tính phân loại trong tập dữ liệu bao gồm: gender, ever_married, work_type, smoking_status. Các giá trị chuỗi của các cột được chuyển đổi thành các giá trị số nguyên tương ứng.</a:t>
            </a:r>
          </a:p>
        </p:txBody>
      </p:sp>
      <p:sp>
        <p:nvSpPr>
          <p:cNvPr name="TextBox 10" id="10"/>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TextBox 11" id="11"/>
          <p:cNvSpPr txBox="true"/>
          <p:nvPr/>
        </p:nvSpPr>
        <p:spPr>
          <a:xfrm rot="0">
            <a:off x="11481508" y="8032113"/>
            <a:ext cx="5187545" cy="479146"/>
          </a:xfrm>
          <a:prstGeom prst="rect">
            <a:avLst/>
          </a:prstGeom>
        </p:spPr>
        <p:txBody>
          <a:bodyPr anchor="t" rtlCol="false" tIns="0" lIns="0" bIns="0" rIns="0">
            <a:spAutoFit/>
          </a:bodyPr>
          <a:lstStyle/>
          <a:p>
            <a:pPr algn="just" marL="0" indent="0" lvl="0">
              <a:lnSpc>
                <a:spcPts val="4171"/>
              </a:lnSpc>
            </a:pPr>
            <a:r>
              <a:rPr lang="en-US" sz="2370">
                <a:solidFill>
                  <a:srgbClr val="211F1C"/>
                </a:solidFill>
                <a:latin typeface="Roboto Mono Bold Italics"/>
              </a:rPr>
              <a:t>Kết quả sau khi được mã hóa</a:t>
            </a:r>
          </a:p>
        </p:txBody>
      </p:sp>
      <p:sp>
        <p:nvSpPr>
          <p:cNvPr name="TextBox 12" id="12"/>
          <p:cNvSpPr txBox="true"/>
          <p:nvPr/>
        </p:nvSpPr>
        <p:spPr>
          <a:xfrm rot="0">
            <a:off x="809625" y="6582522"/>
            <a:ext cx="9182564" cy="1751076"/>
          </a:xfrm>
          <a:prstGeom prst="rect">
            <a:avLst/>
          </a:prstGeom>
        </p:spPr>
        <p:txBody>
          <a:bodyPr anchor="t" rtlCol="false" tIns="0" lIns="0" bIns="0" rIns="0">
            <a:spAutoFit/>
          </a:bodyPr>
          <a:lstStyle/>
          <a:p>
            <a:pPr algn="just" marL="0" indent="0" lvl="0">
              <a:lnSpc>
                <a:spcPts val="4752"/>
              </a:lnSpc>
            </a:pPr>
            <a:r>
              <a:rPr lang="en-US" sz="2700">
                <a:solidFill>
                  <a:srgbClr val="211F1C"/>
                </a:solidFill>
                <a:latin typeface="Roboto Mono"/>
              </a:rPr>
              <a:t>Các cột này đã chứa giá trị số nguyên thay vì chuỗi, và dữ liệu đã sẵn sàng cho việc huấn luyện mô hình học máy.</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824879" y="2823875"/>
            <a:ext cx="14638242" cy="5800058"/>
          </a:xfrm>
          <a:custGeom>
            <a:avLst/>
            <a:gdLst/>
            <a:ahLst/>
            <a:cxnLst/>
            <a:rect r="r" b="b" t="t" l="l"/>
            <a:pathLst>
              <a:path h="5800058" w="14638242">
                <a:moveTo>
                  <a:pt x="0" y="0"/>
                </a:moveTo>
                <a:lnTo>
                  <a:pt x="14638242" y="0"/>
                </a:lnTo>
                <a:lnTo>
                  <a:pt x="14638242" y="5800058"/>
                </a:lnTo>
                <a:lnTo>
                  <a:pt x="0" y="5800058"/>
                </a:lnTo>
                <a:lnTo>
                  <a:pt x="0" y="0"/>
                </a:lnTo>
                <a:close/>
              </a:path>
            </a:pathLst>
          </a:custGeom>
          <a:blipFill>
            <a:blip r:embed="rId6"/>
            <a:stretch>
              <a:fillRect l="0" t="0" r="0" b="0"/>
            </a:stretch>
          </a:blipFill>
        </p:spPr>
      </p:sp>
      <p:sp>
        <p:nvSpPr>
          <p:cNvPr name="TextBox 7" id="7"/>
          <p:cNvSpPr txBox="true"/>
          <p:nvPr/>
        </p:nvSpPr>
        <p:spPr>
          <a:xfrm rot="0">
            <a:off x="1640808" y="1574028"/>
            <a:ext cx="15052988" cy="729654"/>
          </a:xfrm>
          <a:prstGeom prst="rect">
            <a:avLst/>
          </a:prstGeom>
        </p:spPr>
        <p:txBody>
          <a:bodyPr anchor="t" rtlCol="false" tIns="0" lIns="0" bIns="0" rIns="0">
            <a:spAutoFit/>
          </a:bodyPr>
          <a:lstStyle/>
          <a:p>
            <a:pPr algn="just">
              <a:lnSpc>
                <a:spcPts val="5982"/>
              </a:lnSpc>
            </a:pPr>
            <a:r>
              <a:rPr lang="en-US" sz="4273">
                <a:solidFill>
                  <a:srgbClr val="211F1C"/>
                </a:solidFill>
                <a:latin typeface="Josefin Sans Bold"/>
              </a:rPr>
              <a:t>Chuẩn hóa các numeric variables sử dụng MinMaxScaler</a:t>
            </a:r>
          </a:p>
        </p:txBody>
      </p:sp>
      <p:sp>
        <p:nvSpPr>
          <p:cNvPr name="TextBox 8" id="8"/>
          <p:cNvSpPr txBox="true"/>
          <p:nvPr/>
        </p:nvSpPr>
        <p:spPr>
          <a:xfrm rot="0">
            <a:off x="2958775" y="8956815"/>
            <a:ext cx="12370450" cy="479146"/>
          </a:xfrm>
          <a:prstGeom prst="rect">
            <a:avLst/>
          </a:prstGeom>
        </p:spPr>
        <p:txBody>
          <a:bodyPr anchor="t" rtlCol="false" tIns="0" lIns="0" bIns="0" rIns="0">
            <a:spAutoFit/>
          </a:bodyPr>
          <a:lstStyle/>
          <a:p>
            <a:pPr algn="just" marL="0" indent="0" lvl="0">
              <a:lnSpc>
                <a:spcPts val="4171"/>
              </a:lnSpc>
            </a:pPr>
            <a:r>
              <a:rPr lang="en-US" sz="2370">
                <a:solidFill>
                  <a:srgbClr val="211F1C"/>
                </a:solidFill>
                <a:latin typeface="Roboto Mono"/>
              </a:rPr>
              <a:t>Các numeric variables trong tập dữ liệu là: age, avg_glucoso_level.</a:t>
            </a:r>
          </a:p>
        </p:txBody>
      </p:sp>
      <p:sp>
        <p:nvSpPr>
          <p:cNvPr name="TextBox 9" id="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28700" y="3279726"/>
            <a:ext cx="10238688" cy="4888356"/>
          </a:xfrm>
          <a:custGeom>
            <a:avLst/>
            <a:gdLst/>
            <a:ahLst/>
            <a:cxnLst/>
            <a:rect r="r" b="b" t="t" l="l"/>
            <a:pathLst>
              <a:path h="4888356" w="10238688">
                <a:moveTo>
                  <a:pt x="0" y="0"/>
                </a:moveTo>
                <a:lnTo>
                  <a:pt x="10238688" y="0"/>
                </a:lnTo>
                <a:lnTo>
                  <a:pt x="10238688" y="4888356"/>
                </a:lnTo>
                <a:lnTo>
                  <a:pt x="0" y="4888356"/>
                </a:lnTo>
                <a:lnTo>
                  <a:pt x="0" y="0"/>
                </a:lnTo>
                <a:close/>
              </a:path>
            </a:pathLst>
          </a:custGeom>
          <a:blipFill>
            <a:blip r:embed="rId8"/>
            <a:stretch>
              <a:fillRect l="0" t="0" r="0" b="0"/>
            </a:stretch>
          </a:blipFill>
        </p:spPr>
      </p:sp>
      <p:sp>
        <p:nvSpPr>
          <p:cNvPr name="TextBox 8" id="8"/>
          <p:cNvSpPr txBox="true"/>
          <p:nvPr/>
        </p:nvSpPr>
        <p:spPr>
          <a:xfrm rot="0">
            <a:off x="1028700" y="2062050"/>
            <a:ext cx="16230600" cy="729654"/>
          </a:xfrm>
          <a:prstGeom prst="rect">
            <a:avLst/>
          </a:prstGeom>
        </p:spPr>
        <p:txBody>
          <a:bodyPr anchor="t" rtlCol="false" tIns="0" lIns="0" bIns="0" rIns="0">
            <a:spAutoFit/>
          </a:bodyPr>
          <a:lstStyle/>
          <a:p>
            <a:pPr algn="just">
              <a:lnSpc>
                <a:spcPts val="5982"/>
              </a:lnSpc>
            </a:pPr>
            <a:r>
              <a:rPr lang="en-US" sz="4273">
                <a:solidFill>
                  <a:srgbClr val="211F1C"/>
                </a:solidFill>
                <a:latin typeface="Josefin Sans Bold"/>
              </a:rPr>
              <a:t>Chia tập dữ liệu thành hai tập dữ liệu huấn luyện và kiểm tra</a:t>
            </a:r>
          </a:p>
        </p:txBody>
      </p:sp>
      <p:sp>
        <p:nvSpPr>
          <p:cNvPr name="TextBox 9" id="9"/>
          <p:cNvSpPr txBox="true"/>
          <p:nvPr/>
        </p:nvSpPr>
        <p:spPr>
          <a:xfrm rot="0">
            <a:off x="11677623" y="4210966"/>
            <a:ext cx="5581677" cy="2892527"/>
          </a:xfrm>
          <a:prstGeom prst="rect">
            <a:avLst/>
          </a:prstGeom>
        </p:spPr>
        <p:txBody>
          <a:bodyPr anchor="t" rtlCol="false" tIns="0" lIns="0" bIns="0" rIns="0">
            <a:spAutoFit/>
          </a:bodyPr>
          <a:lstStyle/>
          <a:p>
            <a:pPr algn="just">
              <a:lnSpc>
                <a:spcPts val="4347"/>
              </a:lnSpc>
            </a:pPr>
            <a:r>
              <a:rPr lang="en-US" sz="2469">
                <a:solidFill>
                  <a:srgbClr val="211F1C"/>
                </a:solidFill>
                <a:latin typeface="Roboto Mono Bold"/>
              </a:rPr>
              <a:t>Tập Huấn Luyện (Train Set):</a:t>
            </a:r>
          </a:p>
          <a:p>
            <a:pPr algn="just">
              <a:lnSpc>
                <a:spcPts val="3819"/>
              </a:lnSpc>
            </a:pPr>
            <a:r>
              <a:rPr lang="en-US" sz="2170">
                <a:solidFill>
                  <a:srgbClr val="211F1C"/>
                </a:solidFill>
                <a:latin typeface="Roboto Mono"/>
              </a:rPr>
              <a:t>Vai trò: Tập huấn luyện được sử dụng để huấn luyện mô hình machine learning bằng cách cung cấp cho mô hình một tập dữ liệu đã được gán nhãn.</a:t>
            </a:r>
          </a:p>
        </p:txBody>
      </p:sp>
      <p:sp>
        <p:nvSpPr>
          <p:cNvPr name="TextBox 10" id="10"/>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09625" y="3314704"/>
            <a:ext cx="10030168" cy="5437407"/>
          </a:xfrm>
          <a:custGeom>
            <a:avLst/>
            <a:gdLst/>
            <a:ahLst/>
            <a:cxnLst/>
            <a:rect r="r" b="b" t="t" l="l"/>
            <a:pathLst>
              <a:path h="5437407" w="10030168">
                <a:moveTo>
                  <a:pt x="0" y="0"/>
                </a:moveTo>
                <a:lnTo>
                  <a:pt x="10030168" y="0"/>
                </a:lnTo>
                <a:lnTo>
                  <a:pt x="10030168" y="5437407"/>
                </a:lnTo>
                <a:lnTo>
                  <a:pt x="0" y="5437407"/>
                </a:lnTo>
                <a:lnTo>
                  <a:pt x="0" y="0"/>
                </a:lnTo>
                <a:close/>
              </a:path>
            </a:pathLst>
          </a:custGeom>
          <a:blipFill>
            <a:blip r:embed="rId8"/>
            <a:stretch>
              <a:fillRect l="0" t="0" r="0" b="0"/>
            </a:stretch>
          </a:blipFill>
        </p:spPr>
      </p:sp>
      <p:sp>
        <p:nvSpPr>
          <p:cNvPr name="TextBox 8" id="8"/>
          <p:cNvSpPr txBox="true"/>
          <p:nvPr/>
        </p:nvSpPr>
        <p:spPr>
          <a:xfrm rot="0">
            <a:off x="11225135" y="4704488"/>
            <a:ext cx="6436393" cy="1915007"/>
          </a:xfrm>
          <a:prstGeom prst="rect">
            <a:avLst/>
          </a:prstGeom>
        </p:spPr>
        <p:txBody>
          <a:bodyPr anchor="t" rtlCol="false" tIns="0" lIns="0" bIns="0" rIns="0">
            <a:spAutoFit/>
          </a:bodyPr>
          <a:lstStyle/>
          <a:p>
            <a:pPr algn="just">
              <a:lnSpc>
                <a:spcPts val="4171"/>
              </a:lnSpc>
            </a:pPr>
            <a:r>
              <a:rPr lang="en-US" sz="2370">
                <a:solidFill>
                  <a:srgbClr val="211F1C"/>
                </a:solidFill>
                <a:latin typeface="Roboto Mono Bold"/>
              </a:rPr>
              <a:t>Tập Kiểm Tra (Test Set)</a:t>
            </a:r>
          </a:p>
          <a:p>
            <a:pPr algn="just">
              <a:lnSpc>
                <a:spcPts val="3819"/>
              </a:lnSpc>
            </a:pPr>
            <a:r>
              <a:rPr lang="en-US" sz="2170">
                <a:solidFill>
                  <a:srgbClr val="211F1C"/>
                </a:solidFill>
                <a:latin typeface="Roboto Mono"/>
              </a:rPr>
              <a:t>Vai trò: Tập kiểm tra được sử dụng để đánh giá hiệu suất của mô hình trên dữ liệu mà nó chưa từng thấy trước đó.</a:t>
            </a:r>
          </a:p>
        </p:txBody>
      </p:sp>
      <p:sp>
        <p:nvSpPr>
          <p:cNvPr name="TextBox 9" id="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TextBox 10" id="10"/>
          <p:cNvSpPr txBox="true"/>
          <p:nvPr/>
        </p:nvSpPr>
        <p:spPr>
          <a:xfrm rot="0">
            <a:off x="1028700" y="2062050"/>
            <a:ext cx="16230600" cy="729654"/>
          </a:xfrm>
          <a:prstGeom prst="rect">
            <a:avLst/>
          </a:prstGeom>
        </p:spPr>
        <p:txBody>
          <a:bodyPr anchor="t" rtlCol="false" tIns="0" lIns="0" bIns="0" rIns="0">
            <a:spAutoFit/>
          </a:bodyPr>
          <a:lstStyle/>
          <a:p>
            <a:pPr algn="just">
              <a:lnSpc>
                <a:spcPts val="5982"/>
              </a:lnSpc>
            </a:pPr>
            <a:r>
              <a:rPr lang="en-US" sz="4273">
                <a:solidFill>
                  <a:srgbClr val="211F1C"/>
                </a:solidFill>
                <a:latin typeface="Josefin Sans Bold"/>
              </a:rPr>
              <a:t>Chia tập dữ liệu thành hai tập dữ liệu huấn luyện và kiểm tra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0"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aphicFrame>
        <p:nvGraphicFramePr>
          <p:cNvPr name="Table 5" id="5"/>
          <p:cNvGraphicFramePr>
            <a:graphicFrameLocks noGrp="true"/>
          </p:cNvGraphicFramePr>
          <p:nvPr/>
        </p:nvGraphicFramePr>
        <p:xfrm>
          <a:off x="1655019" y="3397856"/>
          <a:ext cx="14977962" cy="4972050"/>
        </p:xfrm>
        <a:graphic>
          <a:graphicData uri="http://schemas.openxmlformats.org/drawingml/2006/table">
            <a:tbl>
              <a:tblPr/>
              <a:tblGrid>
                <a:gridCol w="1972687"/>
                <a:gridCol w="2367660"/>
                <a:gridCol w="6825212"/>
                <a:gridCol w="3812403"/>
              </a:tblGrid>
              <a:tr h="1749779">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52100904</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Phạm Hoàng Trung Kiên</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Thu thập dữ liệu, mục tiêu nghiên</a:t>
                      </a:r>
                    </a:p>
                    <a:p>
                      <a:pPr algn="ctr">
                        <a:lnSpc>
                          <a:spcPts val="2239"/>
                        </a:lnSpc>
                      </a:pPr>
                      <a:r>
                        <a:rPr lang="en-US" sz="1599">
                          <a:solidFill>
                            <a:srgbClr val="000000"/>
                          </a:solidFill>
                          <a:latin typeface="Nunito Sans Expanded"/>
                        </a:rPr>
                        <a:t>  cứu và phạm vi đề tài, mô tả và khám phá bộ dữ liệu, tiền xử lí dữ liệu.</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100%</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472492">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52100254</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Trần Quang Luân</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Phân tích, tìm hiểu các thuật toán phù hợp cho bài</a:t>
                      </a:r>
                    </a:p>
                    <a:p>
                      <a:pPr algn="ctr">
                        <a:lnSpc>
                          <a:spcPts val="2239"/>
                        </a:lnSpc>
                      </a:pPr>
                      <a:r>
                        <a:rPr lang="en-US" sz="1599">
                          <a:solidFill>
                            <a:srgbClr val="000000"/>
                          </a:solidFill>
                          <a:latin typeface="Nunito Sans Expanded"/>
                        </a:rPr>
                        <a:t>  toán, đánh giá kết quả các mô hình.</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100%</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749779">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52100977</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Nguyễn Đức Minh</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Phân tích, tìm hiểu các thuật</a:t>
                      </a:r>
                    </a:p>
                    <a:p>
                      <a:pPr algn="ctr">
                        <a:lnSpc>
                          <a:spcPts val="2239"/>
                        </a:lnSpc>
                      </a:pPr>
                      <a:r>
                        <a:rPr lang="en-US" sz="1599">
                          <a:solidFill>
                            <a:srgbClr val="000000"/>
                          </a:solidFill>
                          <a:latin typeface="Nunito Sans Expanded"/>
                        </a:rPr>
                        <a:t>  toán phù hợp cho bài toán, đánh giá kết quả các mô hình.</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p>
                      <a:pPr algn="ctr">
                        <a:lnSpc>
                          <a:spcPts val="2239"/>
                        </a:lnSpc>
                      </a:pPr>
                      <a:r>
                        <a:rPr lang="en-US" sz="1599">
                          <a:solidFill>
                            <a:srgbClr val="000000"/>
                          </a:solidFill>
                          <a:latin typeface="Nunito Sans Expanded"/>
                        </a:rPr>
                        <a:t>  100%</a:t>
                      </a:r>
                    </a:p>
                    <a:p>
                      <a:pPr algn="ctr">
                        <a:lnSpc>
                          <a:spcPts val="2239"/>
                        </a:lnSpc>
                      </a:pPr>
                      <a:r>
                        <a:rPr lang="en-US" sz="1599">
                          <a:solidFill>
                            <a:srgbClr val="000000"/>
                          </a:solidFill>
                          <a:latin typeface="Nunito Sans Expanded"/>
                        </a:rPr>
                        <a:t>  </a:t>
                      </a:r>
                    </a:p>
                  </a:txBody>
                  <a:tcPr marL="142875" marR="142875" marT="142875" marB="1428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2830049" y="1200150"/>
            <a:ext cx="12627902" cy="1255049"/>
          </a:xfrm>
          <a:prstGeom prst="rect">
            <a:avLst/>
          </a:prstGeom>
        </p:spPr>
        <p:txBody>
          <a:bodyPr anchor="t" rtlCol="false" tIns="0" lIns="0" bIns="0" rIns="0">
            <a:spAutoFit/>
          </a:bodyPr>
          <a:lstStyle/>
          <a:p>
            <a:pPr algn="l" marL="0" indent="0" lvl="0">
              <a:lnSpc>
                <a:spcPts val="9454"/>
              </a:lnSpc>
              <a:spcBef>
                <a:spcPct val="0"/>
              </a:spcBef>
            </a:pPr>
            <a:r>
              <a:rPr lang="en-US" sz="9361">
                <a:solidFill>
                  <a:srgbClr val="211F1C"/>
                </a:solidFill>
                <a:latin typeface="Anton"/>
              </a:rPr>
              <a:t>BẢNG PHÂN CÔNG CÔNG VIỆC</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8867927"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3734333"/>
            <a:ext cx="18288000" cy="9831061"/>
          </a:xfrm>
          <a:custGeom>
            <a:avLst/>
            <a:gdLst/>
            <a:ahLst/>
            <a:cxnLst/>
            <a:rect r="r" b="b" t="t" l="l"/>
            <a:pathLst>
              <a:path h="9831061" w="18288000">
                <a:moveTo>
                  <a:pt x="0" y="0"/>
                </a:moveTo>
                <a:lnTo>
                  <a:pt x="18288000" y="0"/>
                </a:lnTo>
                <a:lnTo>
                  <a:pt x="18288000" y="9831060"/>
                </a:lnTo>
                <a:lnTo>
                  <a:pt x="0" y="9831060"/>
                </a:lnTo>
                <a:lnTo>
                  <a:pt x="0" y="0"/>
                </a:lnTo>
                <a:close/>
              </a:path>
            </a:pathLst>
          </a:custGeom>
          <a:blipFill>
            <a:blip r:embed="rId6"/>
            <a:stretch>
              <a:fillRect l="0" t="0" r="0" b="-33158"/>
            </a:stretch>
          </a:blipFill>
        </p:spPr>
      </p:sp>
      <p:sp>
        <p:nvSpPr>
          <p:cNvPr name="TextBox 7" id="7"/>
          <p:cNvSpPr txBox="true"/>
          <p:nvPr/>
        </p:nvSpPr>
        <p:spPr>
          <a:xfrm rot="0">
            <a:off x="4788330" y="6680859"/>
            <a:ext cx="8428556" cy="2307634"/>
          </a:xfrm>
          <a:prstGeom prst="rect">
            <a:avLst/>
          </a:prstGeom>
        </p:spPr>
        <p:txBody>
          <a:bodyPr anchor="t" rtlCol="false" tIns="0" lIns="0" bIns="0" rIns="0">
            <a:spAutoFit/>
          </a:bodyPr>
          <a:lstStyle/>
          <a:p>
            <a:pPr algn="l">
              <a:lnSpc>
                <a:spcPts val="17532"/>
              </a:lnSpc>
            </a:pPr>
            <a:r>
              <a:rPr lang="en-US" sz="17359">
                <a:solidFill>
                  <a:srgbClr val="211F1C"/>
                </a:solidFill>
                <a:latin typeface="Anton"/>
              </a:rPr>
              <a:t>CHƯƠNG 5</a:t>
            </a:r>
          </a:p>
        </p:txBody>
      </p:sp>
      <p:sp>
        <p:nvSpPr>
          <p:cNvPr name="TextBox 8" id="8"/>
          <p:cNvSpPr txBox="true"/>
          <p:nvPr/>
        </p:nvSpPr>
        <p:spPr>
          <a:xfrm rot="0">
            <a:off x="4055965" y="9121843"/>
            <a:ext cx="10176070" cy="612871"/>
          </a:xfrm>
          <a:prstGeom prst="rect">
            <a:avLst/>
          </a:prstGeom>
        </p:spPr>
        <p:txBody>
          <a:bodyPr anchor="t" rtlCol="false" tIns="0" lIns="0" bIns="0" rIns="0">
            <a:spAutoFit/>
          </a:bodyPr>
          <a:lstStyle/>
          <a:p>
            <a:pPr algn="ctr">
              <a:lnSpc>
                <a:spcPts val="5069"/>
              </a:lnSpc>
            </a:pPr>
            <a:r>
              <a:rPr lang="en-US" sz="3621">
                <a:solidFill>
                  <a:srgbClr val="211F1C"/>
                </a:solidFill>
                <a:latin typeface="Josefin Sans Bold"/>
              </a:rPr>
              <a:t>ĐÁNH GIÁ KẾT QUẢ CỦA CÁC MÔ HÌNH</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1043053" y="2303683"/>
            <a:ext cx="5939346" cy="59393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6"/>
              <a:stretch>
                <a:fillRect l="-30000" t="0" r="-29999" b="0"/>
              </a:stretch>
            </a:blipFill>
          </p:spPr>
        </p:sp>
      </p:grpSp>
      <p:sp>
        <p:nvSpPr>
          <p:cNvPr name="TextBox 8" id="8"/>
          <p:cNvSpPr txBox="true"/>
          <p:nvPr/>
        </p:nvSpPr>
        <p:spPr>
          <a:xfrm rot="0">
            <a:off x="924188" y="1574028"/>
            <a:ext cx="9586554" cy="729654"/>
          </a:xfrm>
          <a:prstGeom prst="rect">
            <a:avLst/>
          </a:prstGeom>
        </p:spPr>
        <p:txBody>
          <a:bodyPr anchor="t" rtlCol="false" tIns="0" lIns="0" bIns="0" rIns="0">
            <a:spAutoFit/>
          </a:bodyPr>
          <a:lstStyle/>
          <a:p>
            <a:pPr algn="just">
              <a:lnSpc>
                <a:spcPts val="5982"/>
              </a:lnSpc>
            </a:pPr>
            <a:r>
              <a:rPr lang="en-US" sz="4273">
                <a:solidFill>
                  <a:srgbClr val="211F1C"/>
                </a:solidFill>
                <a:latin typeface="Josefin Sans Bold"/>
              </a:rPr>
              <a:t>Các phương pháp đánh giá kết quả</a:t>
            </a:r>
          </a:p>
        </p:txBody>
      </p:sp>
      <p:sp>
        <p:nvSpPr>
          <p:cNvPr name="TextBox 9" id="9"/>
          <p:cNvSpPr txBox="true"/>
          <p:nvPr/>
        </p:nvSpPr>
        <p:spPr>
          <a:xfrm rot="0">
            <a:off x="1028700" y="2544422"/>
            <a:ext cx="9224630" cy="7039585"/>
          </a:xfrm>
          <a:prstGeom prst="rect">
            <a:avLst/>
          </a:prstGeom>
        </p:spPr>
        <p:txBody>
          <a:bodyPr anchor="t" rtlCol="false" tIns="0" lIns="0" bIns="0" rIns="0">
            <a:spAutoFit/>
          </a:bodyPr>
          <a:lstStyle/>
          <a:p>
            <a:pPr algn="just">
              <a:lnSpc>
                <a:spcPts val="4699"/>
              </a:lnSpc>
            </a:pPr>
            <a:r>
              <a:rPr lang="en-US" sz="2669">
                <a:solidFill>
                  <a:srgbClr val="211F1C"/>
                </a:solidFill>
                <a:latin typeface="Roboto Mono"/>
              </a:rPr>
              <a:t>Accuracy là một trong những thước đo phổ biến nhất để đánh giá hiệu suất của một mô hình phân loại. Nó thể hiện tỷ lệ phần trăm của các dự đoán đúng trên tổng số mẫu dữ liệu.</a:t>
            </a:r>
          </a:p>
          <a:p>
            <a:pPr algn="just">
              <a:lnSpc>
                <a:spcPts val="4699"/>
              </a:lnSpc>
            </a:pPr>
            <a:r>
              <a:rPr lang="en-US" sz="2669">
                <a:solidFill>
                  <a:srgbClr val="211F1C"/>
                </a:solidFill>
                <a:latin typeface="Roboto Mono"/>
              </a:rPr>
              <a:t>F1score là một thước đo hiệu suất của mô hình học máy, đặc biệt hữu ích trong các bài toán phân loại khi dữ liệu không cân bằng. Nó cung cấp một sự cân bằng giữa Precision và Recall, hai thước đo quan trọng khác trong đánh giá hiệu suất của mô hình.</a:t>
            </a:r>
          </a:p>
          <a:p>
            <a:pPr algn="just">
              <a:lnSpc>
                <a:spcPts val="4699"/>
              </a:lnSpc>
            </a:pPr>
          </a:p>
          <a:p>
            <a:pPr algn="just" marL="0" indent="0" lvl="0">
              <a:lnSpc>
                <a:spcPts val="4699"/>
              </a:lnSpc>
            </a:pPr>
          </a:p>
        </p:txBody>
      </p:sp>
      <p:sp>
        <p:nvSpPr>
          <p:cNvPr name="TextBox 10" id="10"/>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539766" y="2856177"/>
            <a:ext cx="13208467" cy="5368717"/>
          </a:xfrm>
          <a:custGeom>
            <a:avLst/>
            <a:gdLst/>
            <a:ahLst/>
            <a:cxnLst/>
            <a:rect r="r" b="b" t="t" l="l"/>
            <a:pathLst>
              <a:path h="5368717" w="13208467">
                <a:moveTo>
                  <a:pt x="0" y="0"/>
                </a:moveTo>
                <a:lnTo>
                  <a:pt x="13208468" y="0"/>
                </a:lnTo>
                <a:lnTo>
                  <a:pt x="13208468" y="5368717"/>
                </a:lnTo>
                <a:lnTo>
                  <a:pt x="0" y="5368717"/>
                </a:lnTo>
                <a:lnTo>
                  <a:pt x="0" y="0"/>
                </a:lnTo>
                <a:close/>
              </a:path>
            </a:pathLst>
          </a:custGeom>
          <a:blipFill>
            <a:blip r:embed="rId8"/>
            <a:stretch>
              <a:fillRect l="0" t="0" r="0" b="0"/>
            </a:stretch>
          </a:blipFill>
        </p:spPr>
      </p:sp>
      <p:sp>
        <p:nvSpPr>
          <p:cNvPr name="TextBox 8" id="8"/>
          <p:cNvSpPr txBox="true"/>
          <p:nvPr/>
        </p:nvSpPr>
        <p:spPr>
          <a:xfrm rot="0">
            <a:off x="3329646" y="1554978"/>
            <a:ext cx="11628709" cy="863600"/>
          </a:xfrm>
          <a:prstGeom prst="rect">
            <a:avLst/>
          </a:prstGeom>
        </p:spPr>
        <p:txBody>
          <a:bodyPr anchor="t" rtlCol="false" tIns="0" lIns="0" bIns="0" rIns="0">
            <a:spAutoFit/>
          </a:bodyPr>
          <a:lstStyle/>
          <a:p>
            <a:pPr algn="just">
              <a:lnSpc>
                <a:spcPts val="7000"/>
              </a:lnSpc>
            </a:pPr>
            <a:r>
              <a:rPr lang="en-US" sz="5000">
                <a:solidFill>
                  <a:srgbClr val="211F1C"/>
                </a:solidFill>
                <a:latin typeface="Josefin Sans Bold"/>
              </a:rPr>
              <a:t>Đánh giá mô hình Logistic Regression</a:t>
            </a:r>
          </a:p>
        </p:txBody>
      </p:sp>
      <p:sp>
        <p:nvSpPr>
          <p:cNvPr name="TextBox 9" id="9"/>
          <p:cNvSpPr txBox="true"/>
          <p:nvPr/>
        </p:nvSpPr>
        <p:spPr>
          <a:xfrm rot="0">
            <a:off x="5071268" y="8564092"/>
            <a:ext cx="8145464" cy="479146"/>
          </a:xfrm>
          <a:prstGeom prst="rect">
            <a:avLst/>
          </a:prstGeom>
        </p:spPr>
        <p:txBody>
          <a:bodyPr anchor="t" rtlCol="false" tIns="0" lIns="0" bIns="0" rIns="0">
            <a:spAutoFit/>
          </a:bodyPr>
          <a:lstStyle/>
          <a:p>
            <a:pPr algn="just" marL="0" indent="0" lvl="0">
              <a:lnSpc>
                <a:spcPts val="4171"/>
              </a:lnSpc>
            </a:pPr>
            <a:r>
              <a:rPr lang="en-US" sz="2370">
                <a:solidFill>
                  <a:srgbClr val="211F1C"/>
                </a:solidFill>
                <a:latin typeface="Roboto Mono Bold Italics"/>
              </a:rPr>
              <a:t>Kết quả đánh giá mô hình Logistic Regression</a:t>
            </a:r>
          </a:p>
        </p:txBody>
      </p:sp>
      <p:sp>
        <p:nvSpPr>
          <p:cNvPr name="TextBox 10" id="10"/>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222454" y="2945243"/>
            <a:ext cx="13843092" cy="5557324"/>
          </a:xfrm>
          <a:custGeom>
            <a:avLst/>
            <a:gdLst/>
            <a:ahLst/>
            <a:cxnLst/>
            <a:rect r="r" b="b" t="t" l="l"/>
            <a:pathLst>
              <a:path h="5557324" w="13843092">
                <a:moveTo>
                  <a:pt x="0" y="0"/>
                </a:moveTo>
                <a:lnTo>
                  <a:pt x="13843092" y="0"/>
                </a:lnTo>
                <a:lnTo>
                  <a:pt x="13843092" y="5557323"/>
                </a:lnTo>
                <a:lnTo>
                  <a:pt x="0" y="5557323"/>
                </a:lnTo>
                <a:lnTo>
                  <a:pt x="0" y="0"/>
                </a:lnTo>
                <a:close/>
              </a:path>
            </a:pathLst>
          </a:custGeom>
          <a:blipFill>
            <a:blip r:embed="rId8"/>
            <a:stretch>
              <a:fillRect l="0" t="0" r="0" b="0"/>
            </a:stretch>
          </a:blipFill>
        </p:spPr>
      </p:sp>
      <p:sp>
        <p:nvSpPr>
          <p:cNvPr name="TextBox 8" id="8"/>
          <p:cNvSpPr txBox="true"/>
          <p:nvPr/>
        </p:nvSpPr>
        <p:spPr>
          <a:xfrm rot="0">
            <a:off x="3077806" y="1554978"/>
            <a:ext cx="12132389" cy="863600"/>
          </a:xfrm>
          <a:prstGeom prst="rect">
            <a:avLst/>
          </a:prstGeom>
        </p:spPr>
        <p:txBody>
          <a:bodyPr anchor="t" rtlCol="false" tIns="0" lIns="0" bIns="0" rIns="0">
            <a:spAutoFit/>
          </a:bodyPr>
          <a:lstStyle/>
          <a:p>
            <a:pPr algn="just">
              <a:lnSpc>
                <a:spcPts val="7000"/>
              </a:lnSpc>
            </a:pPr>
            <a:r>
              <a:rPr lang="en-US" sz="5000">
                <a:solidFill>
                  <a:srgbClr val="211F1C"/>
                </a:solidFill>
                <a:latin typeface="Josefin Sans Bold"/>
              </a:rPr>
              <a:t>Đánh giá mô hình k-Nearest Neighbors</a:t>
            </a:r>
          </a:p>
        </p:txBody>
      </p:sp>
      <p:sp>
        <p:nvSpPr>
          <p:cNvPr name="TextBox 9" id="9"/>
          <p:cNvSpPr txBox="true"/>
          <p:nvPr/>
        </p:nvSpPr>
        <p:spPr>
          <a:xfrm rot="0">
            <a:off x="5222838" y="8745911"/>
            <a:ext cx="7842323" cy="472197"/>
          </a:xfrm>
          <a:prstGeom prst="rect">
            <a:avLst/>
          </a:prstGeom>
        </p:spPr>
        <p:txBody>
          <a:bodyPr anchor="t" rtlCol="false" tIns="0" lIns="0" bIns="0" rIns="0">
            <a:spAutoFit/>
          </a:bodyPr>
          <a:lstStyle/>
          <a:p>
            <a:pPr algn="just" marL="0" indent="0" lvl="0">
              <a:lnSpc>
                <a:spcPts val="4107"/>
              </a:lnSpc>
            </a:pPr>
            <a:r>
              <a:rPr lang="en-US" sz="2333">
                <a:solidFill>
                  <a:srgbClr val="211F1C"/>
                </a:solidFill>
                <a:latin typeface="Roboto Mono Bold Italics"/>
              </a:rPr>
              <a:t>Kết quả đánh giá mô hình k-Nearest Neighbors</a:t>
            </a:r>
          </a:p>
        </p:txBody>
      </p:sp>
      <p:sp>
        <p:nvSpPr>
          <p:cNvPr name="TextBox 10" id="10"/>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046670" y="2916169"/>
            <a:ext cx="14194661" cy="5615470"/>
          </a:xfrm>
          <a:custGeom>
            <a:avLst/>
            <a:gdLst/>
            <a:ahLst/>
            <a:cxnLst/>
            <a:rect r="r" b="b" t="t" l="l"/>
            <a:pathLst>
              <a:path h="5615470" w="14194661">
                <a:moveTo>
                  <a:pt x="0" y="0"/>
                </a:moveTo>
                <a:lnTo>
                  <a:pt x="14194660" y="0"/>
                </a:lnTo>
                <a:lnTo>
                  <a:pt x="14194660" y="5615470"/>
                </a:lnTo>
                <a:lnTo>
                  <a:pt x="0" y="5615470"/>
                </a:lnTo>
                <a:lnTo>
                  <a:pt x="0" y="0"/>
                </a:lnTo>
                <a:close/>
              </a:path>
            </a:pathLst>
          </a:custGeom>
          <a:blipFill>
            <a:blip r:embed="rId6"/>
            <a:stretch>
              <a:fillRect l="0" t="0" r="0" b="0"/>
            </a:stretch>
          </a:blipFill>
        </p:spPr>
      </p:sp>
      <p:sp>
        <p:nvSpPr>
          <p:cNvPr name="TextBox 7" id="7"/>
          <p:cNvSpPr txBox="true"/>
          <p:nvPr/>
        </p:nvSpPr>
        <p:spPr>
          <a:xfrm rot="0">
            <a:off x="1548681" y="1721597"/>
            <a:ext cx="15190637" cy="820713"/>
          </a:xfrm>
          <a:prstGeom prst="rect">
            <a:avLst/>
          </a:prstGeom>
        </p:spPr>
        <p:txBody>
          <a:bodyPr anchor="t" rtlCol="false" tIns="0" lIns="0" bIns="0" rIns="0">
            <a:spAutoFit/>
          </a:bodyPr>
          <a:lstStyle/>
          <a:p>
            <a:pPr algn="just">
              <a:lnSpc>
                <a:spcPts val="6740"/>
              </a:lnSpc>
            </a:pPr>
            <a:r>
              <a:rPr lang="en-US" sz="4814">
                <a:solidFill>
                  <a:srgbClr val="211F1C"/>
                </a:solidFill>
                <a:latin typeface="Josefin Sans Bold"/>
              </a:rPr>
              <a:t>Đánh giá mô hình Support Vector Machine (SVM)</a:t>
            </a:r>
          </a:p>
        </p:txBody>
      </p:sp>
      <p:sp>
        <p:nvSpPr>
          <p:cNvPr name="TextBox 8" id="8"/>
          <p:cNvSpPr txBox="true"/>
          <p:nvPr/>
        </p:nvSpPr>
        <p:spPr>
          <a:xfrm rot="0">
            <a:off x="4059912" y="8769764"/>
            <a:ext cx="9760446" cy="500609"/>
          </a:xfrm>
          <a:prstGeom prst="rect">
            <a:avLst/>
          </a:prstGeom>
        </p:spPr>
        <p:txBody>
          <a:bodyPr anchor="t" rtlCol="false" tIns="0" lIns="0" bIns="0" rIns="0">
            <a:spAutoFit/>
          </a:bodyPr>
          <a:lstStyle/>
          <a:p>
            <a:pPr algn="just" marL="0" indent="0" lvl="0">
              <a:lnSpc>
                <a:spcPts val="4347"/>
              </a:lnSpc>
            </a:pPr>
            <a:r>
              <a:rPr lang="en-US" sz="2469">
                <a:solidFill>
                  <a:srgbClr val="211F1C"/>
                </a:solidFill>
                <a:latin typeface="Roboto Mono Bold Italics"/>
              </a:rPr>
              <a:t>Kết quả đánh giá mô hình Support Vector Machine (SVM)</a:t>
            </a:r>
          </a:p>
        </p:txBody>
      </p:sp>
      <p:sp>
        <p:nvSpPr>
          <p:cNvPr name="TextBox 9" id="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731305" y="3085223"/>
            <a:ext cx="13175674" cy="5320660"/>
          </a:xfrm>
          <a:custGeom>
            <a:avLst/>
            <a:gdLst/>
            <a:ahLst/>
            <a:cxnLst/>
            <a:rect r="r" b="b" t="t" l="l"/>
            <a:pathLst>
              <a:path h="5320660" w="13175674">
                <a:moveTo>
                  <a:pt x="0" y="0"/>
                </a:moveTo>
                <a:lnTo>
                  <a:pt x="13175673" y="0"/>
                </a:lnTo>
                <a:lnTo>
                  <a:pt x="13175673" y="5320660"/>
                </a:lnTo>
                <a:lnTo>
                  <a:pt x="0" y="5320660"/>
                </a:lnTo>
                <a:lnTo>
                  <a:pt x="0" y="0"/>
                </a:lnTo>
                <a:close/>
              </a:path>
            </a:pathLst>
          </a:custGeom>
          <a:blipFill>
            <a:blip r:embed="rId8"/>
            <a:stretch>
              <a:fillRect l="0" t="0" r="0" b="0"/>
            </a:stretch>
          </a:blipFill>
        </p:spPr>
      </p:sp>
      <p:sp>
        <p:nvSpPr>
          <p:cNvPr name="TextBox 8" id="8"/>
          <p:cNvSpPr txBox="true"/>
          <p:nvPr/>
        </p:nvSpPr>
        <p:spPr>
          <a:xfrm rot="0">
            <a:off x="924188" y="1574028"/>
            <a:ext cx="13483375" cy="729654"/>
          </a:xfrm>
          <a:prstGeom prst="rect">
            <a:avLst/>
          </a:prstGeom>
        </p:spPr>
        <p:txBody>
          <a:bodyPr anchor="t" rtlCol="false" tIns="0" lIns="0" bIns="0" rIns="0">
            <a:spAutoFit/>
          </a:bodyPr>
          <a:lstStyle/>
          <a:p>
            <a:pPr algn="just">
              <a:lnSpc>
                <a:spcPts val="5982"/>
              </a:lnSpc>
            </a:pPr>
            <a:r>
              <a:rPr lang="en-US" sz="4273">
                <a:solidFill>
                  <a:srgbClr val="211F1C"/>
                </a:solidFill>
                <a:latin typeface="Josefin Sans Bold"/>
              </a:rPr>
              <a:t>Đánh giá mô hình Decision Trees</a:t>
            </a:r>
          </a:p>
        </p:txBody>
      </p:sp>
      <p:sp>
        <p:nvSpPr>
          <p:cNvPr name="TextBox 9" id="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TextBox 10" id="10"/>
          <p:cNvSpPr txBox="true"/>
          <p:nvPr/>
        </p:nvSpPr>
        <p:spPr>
          <a:xfrm rot="0">
            <a:off x="5103576" y="8909888"/>
            <a:ext cx="7183755" cy="500609"/>
          </a:xfrm>
          <a:prstGeom prst="rect">
            <a:avLst/>
          </a:prstGeom>
        </p:spPr>
        <p:txBody>
          <a:bodyPr anchor="t" rtlCol="false" tIns="0" lIns="0" bIns="0" rIns="0">
            <a:spAutoFit/>
          </a:bodyPr>
          <a:lstStyle/>
          <a:p>
            <a:pPr algn="just" marL="0" indent="0" lvl="0">
              <a:lnSpc>
                <a:spcPts val="4347"/>
              </a:lnSpc>
            </a:pPr>
            <a:r>
              <a:rPr lang="en-US" sz="2469">
                <a:solidFill>
                  <a:srgbClr val="211F1C"/>
                </a:solidFill>
                <a:latin typeface="Roboto Mono Bold Italics"/>
              </a:rPr>
              <a:t>Kết quả đánh giá mô hình Decision Trees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614073" y="3066663"/>
            <a:ext cx="13059853" cy="5356007"/>
          </a:xfrm>
          <a:custGeom>
            <a:avLst/>
            <a:gdLst/>
            <a:ahLst/>
            <a:cxnLst/>
            <a:rect r="r" b="b" t="t" l="l"/>
            <a:pathLst>
              <a:path h="5356007" w="13059853">
                <a:moveTo>
                  <a:pt x="0" y="0"/>
                </a:moveTo>
                <a:lnTo>
                  <a:pt x="13059854" y="0"/>
                </a:lnTo>
                <a:lnTo>
                  <a:pt x="13059854" y="5356008"/>
                </a:lnTo>
                <a:lnTo>
                  <a:pt x="0" y="5356008"/>
                </a:lnTo>
                <a:lnTo>
                  <a:pt x="0" y="0"/>
                </a:lnTo>
                <a:close/>
              </a:path>
            </a:pathLst>
          </a:custGeom>
          <a:blipFill>
            <a:blip r:embed="rId8"/>
            <a:stretch>
              <a:fillRect l="0" t="0" r="0" b="0"/>
            </a:stretch>
          </a:blipFill>
        </p:spPr>
      </p:sp>
      <p:sp>
        <p:nvSpPr>
          <p:cNvPr name="TextBox 8" id="8"/>
          <p:cNvSpPr txBox="true"/>
          <p:nvPr/>
        </p:nvSpPr>
        <p:spPr>
          <a:xfrm rot="0">
            <a:off x="924188" y="1574028"/>
            <a:ext cx="13483375" cy="729654"/>
          </a:xfrm>
          <a:prstGeom prst="rect">
            <a:avLst/>
          </a:prstGeom>
        </p:spPr>
        <p:txBody>
          <a:bodyPr anchor="t" rtlCol="false" tIns="0" lIns="0" bIns="0" rIns="0">
            <a:spAutoFit/>
          </a:bodyPr>
          <a:lstStyle/>
          <a:p>
            <a:pPr algn="just">
              <a:lnSpc>
                <a:spcPts val="5982"/>
              </a:lnSpc>
            </a:pPr>
            <a:r>
              <a:rPr lang="en-US" sz="4273">
                <a:solidFill>
                  <a:srgbClr val="211F1C"/>
                </a:solidFill>
                <a:latin typeface="Josefin Sans Bold"/>
              </a:rPr>
              <a:t>Đánh giá mô hình Random Forest</a:t>
            </a:r>
          </a:p>
        </p:txBody>
      </p:sp>
      <p:sp>
        <p:nvSpPr>
          <p:cNvPr name="TextBox 9" id="9"/>
          <p:cNvSpPr txBox="true"/>
          <p:nvPr/>
        </p:nvSpPr>
        <p:spPr>
          <a:xfrm rot="0">
            <a:off x="5644307" y="8542629"/>
            <a:ext cx="6999387" cy="500609"/>
          </a:xfrm>
          <a:prstGeom prst="rect">
            <a:avLst/>
          </a:prstGeom>
        </p:spPr>
        <p:txBody>
          <a:bodyPr anchor="t" rtlCol="false" tIns="0" lIns="0" bIns="0" rIns="0">
            <a:spAutoFit/>
          </a:bodyPr>
          <a:lstStyle/>
          <a:p>
            <a:pPr algn="just" marL="0" indent="0" lvl="0">
              <a:lnSpc>
                <a:spcPts val="4347"/>
              </a:lnSpc>
            </a:pPr>
            <a:r>
              <a:rPr lang="en-US" sz="2469">
                <a:solidFill>
                  <a:srgbClr val="211F1C"/>
                </a:solidFill>
                <a:latin typeface="Roboto Mono Bold Italics"/>
              </a:rPr>
              <a:t>Kết quả đánh giá mô hình Random Forest</a:t>
            </a:r>
          </a:p>
        </p:txBody>
      </p:sp>
      <p:sp>
        <p:nvSpPr>
          <p:cNvPr name="TextBox 10" id="10"/>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975869" y="2549155"/>
            <a:ext cx="14510554" cy="5977008"/>
          </a:xfrm>
          <a:custGeom>
            <a:avLst/>
            <a:gdLst/>
            <a:ahLst/>
            <a:cxnLst/>
            <a:rect r="r" b="b" t="t" l="l"/>
            <a:pathLst>
              <a:path h="5977008" w="14510554">
                <a:moveTo>
                  <a:pt x="0" y="0"/>
                </a:moveTo>
                <a:lnTo>
                  <a:pt x="14510554" y="0"/>
                </a:lnTo>
                <a:lnTo>
                  <a:pt x="14510554" y="5977009"/>
                </a:lnTo>
                <a:lnTo>
                  <a:pt x="0" y="5977009"/>
                </a:lnTo>
                <a:lnTo>
                  <a:pt x="0" y="0"/>
                </a:lnTo>
                <a:close/>
              </a:path>
            </a:pathLst>
          </a:custGeom>
          <a:blipFill>
            <a:blip r:embed="rId8"/>
            <a:stretch>
              <a:fillRect l="0" t="0" r="0" b="0"/>
            </a:stretch>
          </a:blipFill>
        </p:spPr>
      </p:sp>
      <p:sp>
        <p:nvSpPr>
          <p:cNvPr name="TextBox 8" id="8"/>
          <p:cNvSpPr txBox="true"/>
          <p:nvPr/>
        </p:nvSpPr>
        <p:spPr>
          <a:xfrm rot="0">
            <a:off x="4281514" y="1182651"/>
            <a:ext cx="9724973" cy="849431"/>
          </a:xfrm>
          <a:prstGeom prst="rect">
            <a:avLst/>
          </a:prstGeom>
        </p:spPr>
        <p:txBody>
          <a:bodyPr anchor="t" rtlCol="false" tIns="0" lIns="0" bIns="0" rIns="0">
            <a:spAutoFit/>
          </a:bodyPr>
          <a:lstStyle/>
          <a:p>
            <a:pPr algn="just">
              <a:lnSpc>
                <a:spcPts val="6918"/>
              </a:lnSpc>
            </a:pPr>
            <a:r>
              <a:rPr lang="en-US" sz="4941">
                <a:solidFill>
                  <a:srgbClr val="211F1C"/>
                </a:solidFill>
                <a:latin typeface="Josefin Sans Bold"/>
              </a:rPr>
              <a:t>Đánh giá mô hình Naïve Bayes</a:t>
            </a:r>
          </a:p>
        </p:txBody>
      </p:sp>
      <p:sp>
        <p:nvSpPr>
          <p:cNvPr name="TextBox 9" id="9"/>
          <p:cNvSpPr txBox="true"/>
          <p:nvPr/>
        </p:nvSpPr>
        <p:spPr>
          <a:xfrm rot="0">
            <a:off x="5915553" y="8757691"/>
            <a:ext cx="6631186" cy="500609"/>
          </a:xfrm>
          <a:prstGeom prst="rect">
            <a:avLst/>
          </a:prstGeom>
        </p:spPr>
        <p:txBody>
          <a:bodyPr anchor="t" rtlCol="false" tIns="0" lIns="0" bIns="0" rIns="0">
            <a:spAutoFit/>
          </a:bodyPr>
          <a:lstStyle/>
          <a:p>
            <a:pPr algn="just" marL="0" indent="0" lvl="0">
              <a:lnSpc>
                <a:spcPts val="4347"/>
              </a:lnSpc>
            </a:pPr>
            <a:r>
              <a:rPr lang="en-US" sz="2469">
                <a:solidFill>
                  <a:srgbClr val="211F1C"/>
                </a:solidFill>
                <a:latin typeface="Roboto Mono Bold Italics"/>
              </a:rPr>
              <a:t>Kết quả đánh giá mô hình Naïve Bayes</a:t>
            </a:r>
          </a:p>
        </p:txBody>
      </p:sp>
      <p:sp>
        <p:nvSpPr>
          <p:cNvPr name="TextBox 10" id="10"/>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2830449" y="2856406"/>
            <a:ext cx="12127901" cy="4574189"/>
          </a:xfrm>
          <a:custGeom>
            <a:avLst/>
            <a:gdLst/>
            <a:ahLst/>
            <a:cxnLst/>
            <a:rect r="r" b="b" t="t" l="l"/>
            <a:pathLst>
              <a:path h="4574189" w="12127901">
                <a:moveTo>
                  <a:pt x="0" y="0"/>
                </a:moveTo>
                <a:lnTo>
                  <a:pt x="12127901" y="0"/>
                </a:lnTo>
                <a:lnTo>
                  <a:pt x="12127901" y="4574188"/>
                </a:lnTo>
                <a:lnTo>
                  <a:pt x="0" y="4574188"/>
                </a:lnTo>
                <a:lnTo>
                  <a:pt x="0" y="0"/>
                </a:lnTo>
                <a:close/>
              </a:path>
            </a:pathLst>
          </a:custGeom>
          <a:blipFill>
            <a:blip r:embed="rId4"/>
            <a:stretch>
              <a:fillRect l="0" t="0" r="-3775" b="0"/>
            </a:stretch>
          </a:blipFill>
        </p:spPr>
      </p:sp>
      <p:sp>
        <p:nvSpPr>
          <p:cNvPr name="Freeform 6" id="6"/>
          <p:cNvSpPr/>
          <p:nvPr/>
        </p:nvSpPr>
        <p:spPr>
          <a:xfrm flipH="true" flipV="false" rot="-8723961">
            <a:off x="324279" y="7929501"/>
            <a:ext cx="2688059" cy="960981"/>
          </a:xfrm>
          <a:custGeom>
            <a:avLst/>
            <a:gdLst/>
            <a:ahLst/>
            <a:cxnLst/>
            <a:rect r="r" b="b" t="t" l="l"/>
            <a:pathLst>
              <a:path h="960981" w="2688059">
                <a:moveTo>
                  <a:pt x="2688058" y="0"/>
                </a:moveTo>
                <a:lnTo>
                  <a:pt x="0" y="0"/>
                </a:lnTo>
                <a:lnTo>
                  <a:pt x="0" y="960981"/>
                </a:lnTo>
                <a:lnTo>
                  <a:pt x="2688058" y="960981"/>
                </a:lnTo>
                <a:lnTo>
                  <a:pt x="268805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647974" y="933450"/>
            <a:ext cx="17526548" cy="741485"/>
          </a:xfrm>
          <a:prstGeom prst="rect">
            <a:avLst/>
          </a:prstGeom>
        </p:spPr>
        <p:txBody>
          <a:bodyPr anchor="t" rtlCol="false" tIns="0" lIns="0" bIns="0" rIns="0">
            <a:spAutoFit/>
          </a:bodyPr>
          <a:lstStyle/>
          <a:p>
            <a:pPr algn="just">
              <a:lnSpc>
                <a:spcPts val="6045"/>
              </a:lnSpc>
            </a:pPr>
            <a:r>
              <a:rPr lang="en-US" sz="4318">
                <a:solidFill>
                  <a:srgbClr val="211F1C"/>
                </a:solidFill>
                <a:latin typeface="Josefin Sans Bold"/>
              </a:rPr>
              <a:t>Chọn mô hình có hiệu suất tốt nhất để dự đoán trên tập kiểm tra</a:t>
            </a:r>
          </a:p>
        </p:txBody>
      </p:sp>
      <p:sp>
        <p:nvSpPr>
          <p:cNvPr name="TextBox 8" id="8"/>
          <p:cNvSpPr txBox="true"/>
          <p:nvPr/>
        </p:nvSpPr>
        <p:spPr>
          <a:xfrm rot="0">
            <a:off x="915222" y="1961173"/>
            <a:ext cx="17259300" cy="485170"/>
          </a:xfrm>
          <a:prstGeom prst="rect">
            <a:avLst/>
          </a:prstGeom>
        </p:spPr>
        <p:txBody>
          <a:bodyPr anchor="t" rtlCol="false" tIns="0" lIns="0" bIns="0" rIns="0">
            <a:spAutoFit/>
          </a:bodyPr>
          <a:lstStyle/>
          <a:p>
            <a:pPr algn="just" marL="0" indent="0" lvl="0">
              <a:lnSpc>
                <a:spcPts val="4257"/>
              </a:lnSpc>
            </a:pPr>
            <a:r>
              <a:rPr lang="en-US" sz="2419">
                <a:solidFill>
                  <a:srgbClr val="211F1C"/>
                </a:solidFill>
                <a:latin typeface="Roboto Mono"/>
              </a:rPr>
              <a:t>Kết quả so sánh các mô hình bằng chỉ số Accuracy để chọn ra mô hình tốt nhất cho tập dữ liệu</a:t>
            </a:r>
          </a:p>
        </p:txBody>
      </p:sp>
      <p:sp>
        <p:nvSpPr>
          <p:cNvPr name="TextBox 9" id="9"/>
          <p:cNvSpPr txBox="true"/>
          <p:nvPr/>
        </p:nvSpPr>
        <p:spPr>
          <a:xfrm rot="0">
            <a:off x="3829091" y="8016795"/>
            <a:ext cx="12848479" cy="1551914"/>
          </a:xfrm>
          <a:prstGeom prst="rect">
            <a:avLst/>
          </a:prstGeom>
        </p:spPr>
        <p:txBody>
          <a:bodyPr anchor="t" rtlCol="false" tIns="0" lIns="0" bIns="0" rIns="0">
            <a:spAutoFit/>
          </a:bodyPr>
          <a:lstStyle/>
          <a:p>
            <a:pPr algn="just" marL="0" indent="0" lvl="0">
              <a:lnSpc>
                <a:spcPts val="4259"/>
              </a:lnSpc>
            </a:pPr>
            <a:r>
              <a:rPr lang="en-US" sz="2420">
                <a:solidFill>
                  <a:srgbClr val="211F1C"/>
                </a:solidFill>
                <a:latin typeface="Roboto Mono"/>
              </a:rPr>
              <a:t>Vậy, mô hình Logistic Regression có hiệu suất cao nhất trên tập dữ liệu huấn luyện, nên sẽ dùng mô hình Logistic Regression để dự đoán kết quả trên tập kiểm tra.</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809585" y="2092792"/>
            <a:ext cx="3018678" cy="6529610"/>
          </a:xfrm>
          <a:custGeom>
            <a:avLst/>
            <a:gdLst/>
            <a:ahLst/>
            <a:cxnLst/>
            <a:rect r="r" b="b" t="t" l="l"/>
            <a:pathLst>
              <a:path h="6529610" w="3018678">
                <a:moveTo>
                  <a:pt x="0" y="0"/>
                </a:moveTo>
                <a:lnTo>
                  <a:pt x="3018677" y="0"/>
                </a:lnTo>
                <a:lnTo>
                  <a:pt x="3018677" y="6529610"/>
                </a:lnTo>
                <a:lnTo>
                  <a:pt x="0" y="6529610"/>
                </a:lnTo>
                <a:lnTo>
                  <a:pt x="0" y="0"/>
                </a:lnTo>
                <a:close/>
              </a:path>
            </a:pathLst>
          </a:custGeom>
          <a:blipFill>
            <a:blip r:embed="rId8"/>
            <a:stretch>
              <a:fillRect l="0" t="0" r="0" b="0"/>
            </a:stretch>
          </a:blipFill>
        </p:spPr>
      </p:sp>
      <p:sp>
        <p:nvSpPr>
          <p:cNvPr name="TextBox 8" id="8"/>
          <p:cNvSpPr txBox="true"/>
          <p:nvPr/>
        </p:nvSpPr>
        <p:spPr>
          <a:xfrm rot="0">
            <a:off x="5535938" y="2722847"/>
            <a:ext cx="12168409" cy="2420653"/>
          </a:xfrm>
          <a:prstGeom prst="rect">
            <a:avLst/>
          </a:prstGeom>
        </p:spPr>
        <p:txBody>
          <a:bodyPr anchor="t" rtlCol="false" tIns="0" lIns="0" bIns="0" rIns="0">
            <a:spAutoFit/>
          </a:bodyPr>
          <a:lstStyle/>
          <a:p>
            <a:pPr algn="just">
              <a:lnSpc>
                <a:spcPts val="9799"/>
              </a:lnSpc>
            </a:pPr>
            <a:r>
              <a:rPr lang="en-US" sz="6999">
                <a:solidFill>
                  <a:srgbClr val="211F1C"/>
                </a:solidFill>
                <a:latin typeface="Josefin Sans Bold"/>
              </a:rPr>
              <a:t>Viết kết quả dự đoán ra </a:t>
            </a:r>
          </a:p>
          <a:p>
            <a:pPr algn="just">
              <a:lnSpc>
                <a:spcPts val="9799"/>
              </a:lnSpc>
            </a:pPr>
            <a:r>
              <a:rPr lang="en-US" sz="6999">
                <a:solidFill>
                  <a:srgbClr val="211F1C"/>
                </a:solidFill>
                <a:latin typeface="Josefin Sans Bold"/>
              </a:rPr>
              <a:t>file submission.csv</a:t>
            </a:r>
          </a:p>
        </p:txBody>
      </p:sp>
      <p:sp>
        <p:nvSpPr>
          <p:cNvPr name="TextBox 9" id="9"/>
          <p:cNvSpPr txBox="true"/>
          <p:nvPr/>
        </p:nvSpPr>
        <p:spPr>
          <a:xfrm rot="0">
            <a:off x="5535938" y="5561979"/>
            <a:ext cx="11723362" cy="2000396"/>
          </a:xfrm>
          <a:prstGeom prst="rect">
            <a:avLst/>
          </a:prstGeom>
        </p:spPr>
        <p:txBody>
          <a:bodyPr anchor="t" rtlCol="false" tIns="0" lIns="0" bIns="0" rIns="0">
            <a:spAutoFit/>
          </a:bodyPr>
          <a:lstStyle/>
          <a:p>
            <a:pPr algn="just" marL="0" indent="0" lvl="0">
              <a:lnSpc>
                <a:spcPts val="5417"/>
              </a:lnSpc>
            </a:pPr>
            <a:r>
              <a:rPr lang="en-US" sz="3078">
                <a:solidFill>
                  <a:srgbClr val="211F1C"/>
                </a:solidFill>
                <a:latin typeface="Roboto Mono"/>
              </a:rPr>
              <a:t>Dùng mô hình Logistic Regression để dự đoán kết quả nguy cơ đột quỵ trên tập kiểm tra sau đó ghi ra một file submission.csv.</a:t>
            </a:r>
          </a:p>
        </p:txBody>
      </p:sp>
      <p:sp>
        <p:nvSpPr>
          <p:cNvPr name="TextBox 10" id="10"/>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0" y="-19691"/>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5775064" y="0"/>
            <a:ext cx="2512936" cy="10287000"/>
            <a:chOff x="0" y="0"/>
            <a:chExt cx="3350581" cy="13716000"/>
          </a:xfrm>
        </p:grpSpPr>
        <p:sp>
          <p:nvSpPr>
            <p:cNvPr name="AutoShape 7" id="7"/>
            <p:cNvSpPr/>
            <p:nvPr/>
          </p:nvSpPr>
          <p:spPr>
            <a:xfrm>
              <a:off x="0" y="0"/>
              <a:ext cx="3350581" cy="13716000"/>
            </a:xfrm>
            <a:prstGeom prst="rect">
              <a:avLst/>
            </a:prstGeom>
            <a:solidFill>
              <a:srgbClr val="7E513A"/>
            </a:solidFill>
          </p:spPr>
        </p:sp>
      </p:grpSp>
      <p:grpSp>
        <p:nvGrpSpPr>
          <p:cNvPr name="Group 8" id="8"/>
          <p:cNvGrpSpPr/>
          <p:nvPr/>
        </p:nvGrpSpPr>
        <p:grpSpPr>
          <a:xfrm rot="0">
            <a:off x="0" y="0"/>
            <a:ext cx="2512936" cy="10287000"/>
            <a:chOff x="0" y="0"/>
            <a:chExt cx="3350581" cy="13716000"/>
          </a:xfrm>
        </p:grpSpPr>
        <p:sp>
          <p:nvSpPr>
            <p:cNvPr name="AutoShape 9" id="9"/>
            <p:cNvSpPr/>
            <p:nvPr/>
          </p:nvSpPr>
          <p:spPr>
            <a:xfrm>
              <a:off x="0" y="0"/>
              <a:ext cx="3350581" cy="13716000"/>
            </a:xfrm>
            <a:prstGeom prst="rect">
              <a:avLst/>
            </a:prstGeom>
            <a:solidFill>
              <a:srgbClr val="7E513A"/>
            </a:solidFill>
          </p:spPr>
        </p:sp>
      </p:grpSp>
      <p:sp>
        <p:nvSpPr>
          <p:cNvPr name="TextBox 10" id="10"/>
          <p:cNvSpPr txBox="true"/>
          <p:nvPr/>
        </p:nvSpPr>
        <p:spPr>
          <a:xfrm rot="0">
            <a:off x="5342853" y="702473"/>
            <a:ext cx="6930744" cy="1484240"/>
          </a:xfrm>
          <a:prstGeom prst="rect">
            <a:avLst/>
          </a:prstGeom>
        </p:spPr>
        <p:txBody>
          <a:bodyPr anchor="t" rtlCol="false" tIns="0" lIns="0" bIns="0" rIns="0">
            <a:spAutoFit/>
          </a:bodyPr>
          <a:lstStyle/>
          <a:p>
            <a:pPr algn="ctr" marL="0" indent="0" lvl="0">
              <a:lnSpc>
                <a:spcPts val="11163"/>
              </a:lnSpc>
              <a:spcBef>
                <a:spcPct val="0"/>
              </a:spcBef>
            </a:pPr>
            <a:r>
              <a:rPr lang="en-US" sz="11052" strike="noStrike" u="none">
                <a:solidFill>
                  <a:srgbClr val="000000"/>
                </a:solidFill>
                <a:latin typeface="Anton"/>
              </a:rPr>
              <a:t> TỔNG QUAN</a:t>
            </a:r>
          </a:p>
        </p:txBody>
      </p:sp>
      <p:sp>
        <p:nvSpPr>
          <p:cNvPr name="TextBox 11" id="11"/>
          <p:cNvSpPr txBox="true"/>
          <p:nvPr/>
        </p:nvSpPr>
        <p:spPr>
          <a:xfrm rot="0">
            <a:off x="3353913" y="2722847"/>
            <a:ext cx="11349989" cy="558165"/>
          </a:xfrm>
          <a:prstGeom prst="rect">
            <a:avLst/>
          </a:prstGeom>
        </p:spPr>
        <p:txBody>
          <a:bodyPr anchor="t" rtlCol="false" tIns="0" lIns="0" bIns="0" rIns="0">
            <a:spAutoFit/>
          </a:bodyPr>
          <a:lstStyle/>
          <a:p>
            <a:pPr algn="ctr">
              <a:lnSpc>
                <a:spcPts val="4649"/>
              </a:lnSpc>
            </a:pPr>
            <a:r>
              <a:rPr lang="en-US" sz="3099" spc="30">
                <a:solidFill>
                  <a:srgbClr val="000000"/>
                </a:solidFill>
                <a:latin typeface="Josefin Sans"/>
              </a:rPr>
              <a:t>I. GIỚI THIỆU </a:t>
            </a:r>
          </a:p>
        </p:txBody>
      </p:sp>
      <p:sp>
        <p:nvSpPr>
          <p:cNvPr name="TextBox 12" id="12"/>
          <p:cNvSpPr txBox="true"/>
          <p:nvPr/>
        </p:nvSpPr>
        <p:spPr>
          <a:xfrm rot="0">
            <a:off x="3584098" y="3919187"/>
            <a:ext cx="11349989" cy="558165"/>
          </a:xfrm>
          <a:prstGeom prst="rect">
            <a:avLst/>
          </a:prstGeom>
        </p:spPr>
        <p:txBody>
          <a:bodyPr anchor="t" rtlCol="false" tIns="0" lIns="0" bIns="0" rIns="0">
            <a:spAutoFit/>
          </a:bodyPr>
          <a:lstStyle/>
          <a:p>
            <a:pPr algn="ctr">
              <a:lnSpc>
                <a:spcPts val="4649"/>
              </a:lnSpc>
            </a:pPr>
            <a:r>
              <a:rPr lang="en-US" sz="3099" spc="30">
                <a:solidFill>
                  <a:srgbClr val="000000"/>
                </a:solidFill>
                <a:latin typeface="Josefin Sans"/>
              </a:rPr>
              <a:t>II. MÔ TẢ VÀ KHÁM PHÁ BỘ DỮ LIỆU</a:t>
            </a:r>
          </a:p>
        </p:txBody>
      </p:sp>
      <p:sp>
        <p:nvSpPr>
          <p:cNvPr name="TextBox 13" id="13"/>
          <p:cNvSpPr txBox="true"/>
          <p:nvPr/>
        </p:nvSpPr>
        <p:spPr>
          <a:xfrm rot="0">
            <a:off x="3353913" y="5115527"/>
            <a:ext cx="11349989" cy="558165"/>
          </a:xfrm>
          <a:prstGeom prst="rect">
            <a:avLst/>
          </a:prstGeom>
        </p:spPr>
        <p:txBody>
          <a:bodyPr anchor="t" rtlCol="false" tIns="0" lIns="0" bIns="0" rIns="0">
            <a:spAutoFit/>
          </a:bodyPr>
          <a:lstStyle/>
          <a:p>
            <a:pPr algn="ctr">
              <a:lnSpc>
                <a:spcPts val="4649"/>
              </a:lnSpc>
            </a:pPr>
            <a:r>
              <a:rPr lang="en-US" sz="3099" spc="30">
                <a:solidFill>
                  <a:srgbClr val="000000"/>
                </a:solidFill>
                <a:latin typeface="Josefin Sans"/>
              </a:rPr>
              <a:t>III. PHÂN TÍCH CÁC THUẬT TOÁN</a:t>
            </a:r>
          </a:p>
        </p:txBody>
      </p:sp>
      <p:sp>
        <p:nvSpPr>
          <p:cNvPr name="TextBox 14" id="14"/>
          <p:cNvSpPr txBox="true"/>
          <p:nvPr/>
        </p:nvSpPr>
        <p:spPr>
          <a:xfrm rot="0">
            <a:off x="3353913" y="6311867"/>
            <a:ext cx="11349989" cy="558165"/>
          </a:xfrm>
          <a:prstGeom prst="rect">
            <a:avLst/>
          </a:prstGeom>
        </p:spPr>
        <p:txBody>
          <a:bodyPr anchor="t" rtlCol="false" tIns="0" lIns="0" bIns="0" rIns="0">
            <a:spAutoFit/>
          </a:bodyPr>
          <a:lstStyle/>
          <a:p>
            <a:pPr algn="ctr">
              <a:lnSpc>
                <a:spcPts val="4649"/>
              </a:lnSpc>
            </a:pPr>
            <a:r>
              <a:rPr lang="en-US" sz="3099" spc="30">
                <a:solidFill>
                  <a:srgbClr val="000000"/>
                </a:solidFill>
                <a:latin typeface="Josefin Sans"/>
              </a:rPr>
              <a:t>IV. CHUẨN BỊ DỮ LIỆU</a:t>
            </a:r>
          </a:p>
        </p:txBody>
      </p:sp>
      <p:sp>
        <p:nvSpPr>
          <p:cNvPr name="TextBox 15" id="15"/>
          <p:cNvSpPr txBox="true"/>
          <p:nvPr/>
        </p:nvSpPr>
        <p:spPr>
          <a:xfrm rot="0">
            <a:off x="3353913" y="7508207"/>
            <a:ext cx="11349989" cy="558165"/>
          </a:xfrm>
          <a:prstGeom prst="rect">
            <a:avLst/>
          </a:prstGeom>
        </p:spPr>
        <p:txBody>
          <a:bodyPr anchor="t" rtlCol="false" tIns="0" lIns="0" bIns="0" rIns="0">
            <a:spAutoFit/>
          </a:bodyPr>
          <a:lstStyle/>
          <a:p>
            <a:pPr algn="ctr">
              <a:lnSpc>
                <a:spcPts val="4649"/>
              </a:lnSpc>
            </a:pPr>
            <a:r>
              <a:rPr lang="en-US" sz="3099" spc="30">
                <a:solidFill>
                  <a:srgbClr val="000000"/>
                </a:solidFill>
                <a:latin typeface="Josefin Sans"/>
              </a:rPr>
              <a:t>V. ĐÁNH GIÁ KẾT QUẢ CỦA CÁC MÔ HÌNH</a:t>
            </a:r>
          </a:p>
        </p:txBody>
      </p:sp>
      <p:sp>
        <p:nvSpPr>
          <p:cNvPr name="TextBox 16" id="16"/>
          <p:cNvSpPr txBox="true"/>
          <p:nvPr/>
        </p:nvSpPr>
        <p:spPr>
          <a:xfrm rot="0">
            <a:off x="3353913" y="8700135"/>
            <a:ext cx="11349989" cy="558165"/>
          </a:xfrm>
          <a:prstGeom prst="rect">
            <a:avLst/>
          </a:prstGeom>
        </p:spPr>
        <p:txBody>
          <a:bodyPr anchor="t" rtlCol="false" tIns="0" lIns="0" bIns="0" rIns="0">
            <a:spAutoFit/>
          </a:bodyPr>
          <a:lstStyle/>
          <a:p>
            <a:pPr algn="ctr">
              <a:lnSpc>
                <a:spcPts val="4649"/>
              </a:lnSpc>
            </a:pPr>
            <a:r>
              <a:rPr lang="en-US" sz="3099" spc="30">
                <a:solidFill>
                  <a:srgbClr val="000000"/>
                </a:solidFill>
                <a:latin typeface="Josefin Sans"/>
              </a:rPr>
              <a:t>VI. ỨNG DỤNG </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8867927"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3734333"/>
            <a:ext cx="18288000" cy="9831061"/>
          </a:xfrm>
          <a:custGeom>
            <a:avLst/>
            <a:gdLst/>
            <a:ahLst/>
            <a:cxnLst/>
            <a:rect r="r" b="b" t="t" l="l"/>
            <a:pathLst>
              <a:path h="9831061" w="18288000">
                <a:moveTo>
                  <a:pt x="0" y="0"/>
                </a:moveTo>
                <a:lnTo>
                  <a:pt x="18288000" y="0"/>
                </a:lnTo>
                <a:lnTo>
                  <a:pt x="18288000" y="9831060"/>
                </a:lnTo>
                <a:lnTo>
                  <a:pt x="0" y="9831060"/>
                </a:lnTo>
                <a:lnTo>
                  <a:pt x="0" y="0"/>
                </a:lnTo>
                <a:close/>
              </a:path>
            </a:pathLst>
          </a:custGeom>
          <a:blipFill>
            <a:blip r:embed="rId6"/>
            <a:stretch>
              <a:fillRect l="0" t="0" r="0" b="-33158"/>
            </a:stretch>
          </a:blipFill>
        </p:spPr>
      </p:sp>
      <p:sp>
        <p:nvSpPr>
          <p:cNvPr name="TextBox 7" id="7"/>
          <p:cNvSpPr txBox="true"/>
          <p:nvPr/>
        </p:nvSpPr>
        <p:spPr>
          <a:xfrm rot="0">
            <a:off x="5142954" y="6559560"/>
            <a:ext cx="8441899" cy="2281181"/>
          </a:xfrm>
          <a:prstGeom prst="rect">
            <a:avLst/>
          </a:prstGeom>
        </p:spPr>
        <p:txBody>
          <a:bodyPr anchor="t" rtlCol="false" tIns="0" lIns="0" bIns="0" rIns="0">
            <a:spAutoFit/>
          </a:bodyPr>
          <a:lstStyle/>
          <a:p>
            <a:pPr algn="l">
              <a:lnSpc>
                <a:spcPts val="17356"/>
              </a:lnSpc>
            </a:pPr>
            <a:r>
              <a:rPr lang="en-US" sz="17184">
                <a:solidFill>
                  <a:srgbClr val="211F1C"/>
                </a:solidFill>
                <a:latin typeface="Anton"/>
              </a:rPr>
              <a:t>CHƯƠNG 6</a:t>
            </a:r>
          </a:p>
        </p:txBody>
      </p:sp>
      <p:sp>
        <p:nvSpPr>
          <p:cNvPr name="TextBox 8" id="8"/>
          <p:cNvSpPr txBox="true"/>
          <p:nvPr/>
        </p:nvSpPr>
        <p:spPr>
          <a:xfrm rot="0">
            <a:off x="6594124" y="8707390"/>
            <a:ext cx="5539558" cy="1135828"/>
          </a:xfrm>
          <a:prstGeom prst="rect">
            <a:avLst/>
          </a:prstGeom>
        </p:spPr>
        <p:txBody>
          <a:bodyPr anchor="t" rtlCol="false" tIns="0" lIns="0" bIns="0" rIns="0">
            <a:spAutoFit/>
          </a:bodyPr>
          <a:lstStyle/>
          <a:p>
            <a:pPr algn="ctr">
              <a:lnSpc>
                <a:spcPts val="9293"/>
              </a:lnSpc>
            </a:pPr>
            <a:r>
              <a:rPr lang="en-US" sz="6638">
                <a:solidFill>
                  <a:srgbClr val="211F1C"/>
                </a:solidFill>
                <a:latin typeface="Josefin Sans Bold"/>
              </a:rPr>
              <a:t>ỨNG DỤNG</a:t>
            </a:r>
            <a:r>
              <a:rPr lang="en-US" sz="6638">
                <a:solidFill>
                  <a:srgbClr val="211F1C"/>
                </a:solidFill>
                <a:latin typeface="Josefin Sans Bold"/>
              </a:rPr>
              <a:t> </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9152107" y="812085"/>
            <a:ext cx="3979559" cy="397955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38888" t="0" r="-38888" b="0"/>
              </a:stretch>
            </a:blipFill>
          </p:spPr>
        </p:sp>
      </p:grpSp>
      <p:grpSp>
        <p:nvGrpSpPr>
          <p:cNvPr name="Group 9" id="9"/>
          <p:cNvGrpSpPr/>
          <p:nvPr/>
        </p:nvGrpSpPr>
        <p:grpSpPr>
          <a:xfrm rot="0">
            <a:off x="13382815" y="3384929"/>
            <a:ext cx="3599584" cy="359958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31249" t="0" r="-31250" b="0"/>
              </a:stretch>
            </a:blipFill>
          </p:spPr>
        </p:sp>
      </p:grpSp>
      <p:grpSp>
        <p:nvGrpSpPr>
          <p:cNvPr name="Group 11" id="11"/>
          <p:cNvGrpSpPr/>
          <p:nvPr/>
        </p:nvGrpSpPr>
        <p:grpSpPr>
          <a:xfrm rot="0">
            <a:off x="9152107" y="5814854"/>
            <a:ext cx="3915669" cy="391566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31730" t="0" r="-31730" b="0"/>
              </a:stretch>
            </a:blipFill>
          </p:spPr>
        </p:sp>
      </p:grpSp>
      <p:sp>
        <p:nvSpPr>
          <p:cNvPr name="TextBox 13" id="13"/>
          <p:cNvSpPr txBox="true"/>
          <p:nvPr/>
        </p:nvSpPr>
        <p:spPr>
          <a:xfrm rot="0">
            <a:off x="809625" y="4991100"/>
            <a:ext cx="8622829" cy="1861415"/>
          </a:xfrm>
          <a:prstGeom prst="rect">
            <a:avLst/>
          </a:prstGeom>
        </p:spPr>
        <p:txBody>
          <a:bodyPr anchor="t" rtlCol="false" tIns="0" lIns="0" bIns="0" rIns="0">
            <a:spAutoFit/>
          </a:bodyPr>
          <a:lstStyle/>
          <a:p>
            <a:pPr algn="just" marL="623871" indent="-311936" lvl="1">
              <a:lnSpc>
                <a:spcPts val="5085"/>
              </a:lnSpc>
              <a:buFont typeface="Arial"/>
              <a:buChar char="•"/>
            </a:pPr>
            <a:r>
              <a:rPr lang="en-US" sz="2889">
                <a:solidFill>
                  <a:srgbClr val="211F1C"/>
                </a:solidFill>
                <a:latin typeface="Roboto Mono"/>
              </a:rPr>
              <a:t>Hỗ trợ quyết định lâm sàng</a:t>
            </a:r>
          </a:p>
          <a:p>
            <a:pPr algn="just" marL="623871" indent="-311936" lvl="1">
              <a:lnSpc>
                <a:spcPts val="5085"/>
              </a:lnSpc>
              <a:buFont typeface="Arial"/>
              <a:buChar char="•"/>
            </a:pPr>
            <a:r>
              <a:rPr lang="en-US" sz="2889">
                <a:solidFill>
                  <a:srgbClr val="211F1C"/>
                </a:solidFill>
                <a:latin typeface="Roboto Mono"/>
              </a:rPr>
              <a:t>Chương trình sàng lọc và phòng ngừa</a:t>
            </a:r>
          </a:p>
          <a:p>
            <a:pPr algn="just" marL="623871" indent="-311936" lvl="1">
              <a:lnSpc>
                <a:spcPts val="5085"/>
              </a:lnSpc>
              <a:buFont typeface="Arial"/>
              <a:buChar char="•"/>
            </a:pPr>
            <a:r>
              <a:rPr lang="en-US" sz="2889">
                <a:solidFill>
                  <a:srgbClr val="211F1C"/>
                </a:solidFill>
                <a:latin typeface="Roboto Mono"/>
              </a:rPr>
              <a:t>Giáo dục sức khỏe</a:t>
            </a:r>
          </a:p>
        </p:txBody>
      </p:sp>
      <p:sp>
        <p:nvSpPr>
          <p:cNvPr name="TextBox 14" id="14"/>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TextBox 15" id="15"/>
          <p:cNvSpPr txBox="true"/>
          <p:nvPr/>
        </p:nvSpPr>
        <p:spPr>
          <a:xfrm rot="0">
            <a:off x="1028700" y="2248287"/>
            <a:ext cx="7090581" cy="2149461"/>
          </a:xfrm>
          <a:prstGeom prst="rect">
            <a:avLst/>
          </a:prstGeom>
        </p:spPr>
        <p:txBody>
          <a:bodyPr anchor="t" rtlCol="false" tIns="0" lIns="0" bIns="0" rIns="0">
            <a:spAutoFit/>
          </a:bodyPr>
          <a:lstStyle/>
          <a:p>
            <a:pPr algn="just">
              <a:lnSpc>
                <a:spcPts val="8678"/>
              </a:lnSpc>
            </a:pPr>
            <a:r>
              <a:rPr lang="en-US" sz="6199">
                <a:solidFill>
                  <a:srgbClr val="211F1C"/>
                </a:solidFill>
                <a:latin typeface="Josefin Sans Bold"/>
              </a:rPr>
              <a:t>Ứng dụng trong lĩnh vực y tế</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0" y="0"/>
            <a:ext cx="18288000" cy="10307580"/>
          </a:xfrm>
          <a:custGeom>
            <a:avLst/>
            <a:gdLst/>
            <a:ahLst/>
            <a:cxnLst/>
            <a:rect r="r" b="b" t="t" l="l"/>
            <a:pathLst>
              <a:path h="10307580" w="18288000">
                <a:moveTo>
                  <a:pt x="0" y="0"/>
                </a:moveTo>
                <a:lnTo>
                  <a:pt x="18288000" y="0"/>
                </a:lnTo>
                <a:lnTo>
                  <a:pt x="18288000" y="10307580"/>
                </a:lnTo>
                <a:lnTo>
                  <a:pt x="0" y="10307580"/>
                </a:lnTo>
                <a:lnTo>
                  <a:pt x="0" y="0"/>
                </a:lnTo>
                <a:close/>
              </a:path>
            </a:pathLst>
          </a:custGeom>
          <a:blipFill>
            <a:blip r:embed="rId8"/>
            <a:stretch>
              <a:fillRect l="-713" t="0" r="-2617" b="0"/>
            </a:stretch>
          </a:blipFill>
        </p:spPr>
      </p:sp>
      <p:sp>
        <p:nvSpPr>
          <p:cNvPr name="Freeform 8" id="8"/>
          <p:cNvSpPr/>
          <p:nvPr/>
        </p:nvSpPr>
        <p:spPr>
          <a:xfrm flipH="false" flipV="false" rot="0">
            <a:off x="1028700" y="7097346"/>
            <a:ext cx="6703321" cy="2160954"/>
          </a:xfrm>
          <a:custGeom>
            <a:avLst/>
            <a:gdLst/>
            <a:ahLst/>
            <a:cxnLst/>
            <a:rect r="r" b="b" t="t" l="l"/>
            <a:pathLst>
              <a:path h="2160954" w="6703321">
                <a:moveTo>
                  <a:pt x="0" y="0"/>
                </a:moveTo>
                <a:lnTo>
                  <a:pt x="6703321" y="0"/>
                </a:lnTo>
                <a:lnTo>
                  <a:pt x="6703321" y="2160954"/>
                </a:lnTo>
                <a:lnTo>
                  <a:pt x="0" y="2160954"/>
                </a:lnTo>
                <a:lnTo>
                  <a:pt x="0" y="0"/>
                </a:lnTo>
                <a:close/>
              </a:path>
            </a:pathLst>
          </a:custGeom>
          <a:blipFill>
            <a:blip r:embed="rId9">
              <a:alphaModFix amt="50000"/>
            </a:blip>
            <a:stretch>
              <a:fillRect l="0" t="-325427" r="-53279" b="-50047"/>
            </a:stretch>
          </a:blipFill>
        </p:spPr>
      </p:sp>
      <p:sp>
        <p:nvSpPr>
          <p:cNvPr name="TextBox 9" id="9"/>
          <p:cNvSpPr txBox="true"/>
          <p:nvPr/>
        </p:nvSpPr>
        <p:spPr>
          <a:xfrm rot="0">
            <a:off x="1320495" y="7396885"/>
            <a:ext cx="6119732" cy="1861415"/>
          </a:xfrm>
          <a:prstGeom prst="rect">
            <a:avLst/>
          </a:prstGeom>
        </p:spPr>
        <p:txBody>
          <a:bodyPr anchor="t" rtlCol="false" tIns="0" lIns="0" bIns="0" rIns="0">
            <a:spAutoFit/>
          </a:bodyPr>
          <a:lstStyle/>
          <a:p>
            <a:pPr algn="just" marL="623871" indent="-311936" lvl="1">
              <a:lnSpc>
                <a:spcPts val="5085"/>
              </a:lnSpc>
              <a:buFont typeface="Arial"/>
              <a:buChar char="•"/>
            </a:pPr>
            <a:r>
              <a:rPr lang="en-US" sz="2889">
                <a:solidFill>
                  <a:srgbClr val="FFFFFF"/>
                </a:solidFill>
                <a:latin typeface="Roboto Mono"/>
              </a:rPr>
              <a:t>Nghiên cứu dịch tễ học</a:t>
            </a:r>
          </a:p>
          <a:p>
            <a:pPr algn="just" marL="623871" indent="-311936" lvl="1">
              <a:lnSpc>
                <a:spcPts val="5085"/>
              </a:lnSpc>
              <a:buFont typeface="Arial"/>
              <a:buChar char="•"/>
            </a:pPr>
            <a:r>
              <a:rPr lang="en-US" sz="2889">
                <a:solidFill>
                  <a:srgbClr val="FFFFFF"/>
                </a:solidFill>
                <a:latin typeface="Roboto Mono"/>
              </a:rPr>
              <a:t>Thử nghiệm lâm sàng</a:t>
            </a:r>
          </a:p>
          <a:p>
            <a:pPr algn="just">
              <a:lnSpc>
                <a:spcPts val="5085"/>
              </a:lnSpc>
            </a:pPr>
          </a:p>
        </p:txBody>
      </p:sp>
      <p:sp>
        <p:nvSpPr>
          <p:cNvPr name="TextBox 10" id="10"/>
          <p:cNvSpPr txBox="true"/>
          <p:nvPr/>
        </p:nvSpPr>
        <p:spPr>
          <a:xfrm rot="0">
            <a:off x="4380361" y="697785"/>
            <a:ext cx="13098014" cy="965799"/>
          </a:xfrm>
          <a:prstGeom prst="rect">
            <a:avLst/>
          </a:prstGeom>
        </p:spPr>
        <p:txBody>
          <a:bodyPr anchor="t" rtlCol="false" tIns="0" lIns="0" bIns="0" rIns="0">
            <a:spAutoFit/>
          </a:bodyPr>
          <a:lstStyle/>
          <a:p>
            <a:pPr algn="just">
              <a:lnSpc>
                <a:spcPts val="7911"/>
              </a:lnSpc>
            </a:pPr>
            <a:r>
              <a:rPr lang="en-US" sz="5651">
                <a:solidFill>
                  <a:srgbClr val="211F1C"/>
                </a:solidFill>
                <a:latin typeface="Josefin Sans Bold"/>
              </a:rPr>
              <a:t>Ứng dụng trong các nghiên cứu y học</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2182120" y="1235919"/>
            <a:ext cx="4800279" cy="480027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6752" t="0" r="-16752" b="0"/>
              </a:stretch>
            </a:blipFill>
          </p:spPr>
        </p:sp>
      </p:grpSp>
      <p:sp>
        <p:nvSpPr>
          <p:cNvPr name="TextBox 9" id="9"/>
          <p:cNvSpPr txBox="true"/>
          <p:nvPr/>
        </p:nvSpPr>
        <p:spPr>
          <a:xfrm rot="0">
            <a:off x="464638" y="3981493"/>
            <a:ext cx="10332261" cy="1861415"/>
          </a:xfrm>
          <a:prstGeom prst="rect">
            <a:avLst/>
          </a:prstGeom>
        </p:spPr>
        <p:txBody>
          <a:bodyPr anchor="t" rtlCol="false" tIns="0" lIns="0" bIns="0" rIns="0">
            <a:spAutoFit/>
          </a:bodyPr>
          <a:lstStyle/>
          <a:p>
            <a:pPr algn="just" marL="623871" indent="-311936" lvl="1">
              <a:lnSpc>
                <a:spcPts val="5085"/>
              </a:lnSpc>
              <a:buFont typeface="Arial"/>
              <a:buChar char="•"/>
            </a:pPr>
            <a:r>
              <a:rPr lang="en-US" sz="2889">
                <a:solidFill>
                  <a:srgbClr val="211F1C"/>
                </a:solidFill>
                <a:latin typeface="Roboto Mono"/>
              </a:rPr>
              <a:t>Ứng dụng di động và thiết bị đeo thông minh</a:t>
            </a:r>
          </a:p>
          <a:p>
            <a:pPr algn="just" marL="623871" indent="-311936" lvl="1">
              <a:lnSpc>
                <a:spcPts val="5085"/>
              </a:lnSpc>
              <a:buFont typeface="Arial"/>
              <a:buChar char="•"/>
            </a:pPr>
            <a:r>
              <a:rPr lang="en-US" sz="2889">
                <a:solidFill>
                  <a:srgbClr val="211F1C"/>
                </a:solidFill>
                <a:latin typeface="Roboto Mono"/>
              </a:rPr>
              <a:t>Giám sát sức khỏe từ xa</a:t>
            </a:r>
          </a:p>
          <a:p>
            <a:pPr algn="just">
              <a:lnSpc>
                <a:spcPts val="5085"/>
              </a:lnSpc>
            </a:pPr>
          </a:p>
        </p:txBody>
      </p:sp>
      <p:grpSp>
        <p:nvGrpSpPr>
          <p:cNvPr name="Group 10" id="10"/>
          <p:cNvGrpSpPr/>
          <p:nvPr/>
        </p:nvGrpSpPr>
        <p:grpSpPr>
          <a:xfrm rot="0">
            <a:off x="7593634" y="5388536"/>
            <a:ext cx="4588486" cy="458848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22192" r="0" b="-22192"/>
              </a:stretch>
            </a:blipFill>
          </p:spPr>
        </p:sp>
      </p:grpSp>
      <p:sp>
        <p:nvSpPr>
          <p:cNvPr name="TextBox 12" id="12"/>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TextBox 13" id="13"/>
          <p:cNvSpPr txBox="true"/>
          <p:nvPr/>
        </p:nvSpPr>
        <p:spPr>
          <a:xfrm rot="0">
            <a:off x="468354" y="1545453"/>
            <a:ext cx="10328546" cy="1959789"/>
          </a:xfrm>
          <a:prstGeom prst="rect">
            <a:avLst/>
          </a:prstGeom>
        </p:spPr>
        <p:txBody>
          <a:bodyPr anchor="t" rtlCol="false" tIns="0" lIns="0" bIns="0" rIns="0">
            <a:spAutoFit/>
          </a:bodyPr>
          <a:lstStyle/>
          <a:p>
            <a:pPr algn="just">
              <a:lnSpc>
                <a:spcPts val="7906"/>
              </a:lnSpc>
            </a:pPr>
            <a:r>
              <a:rPr lang="en-US" sz="5647">
                <a:solidFill>
                  <a:srgbClr val="211F1C"/>
                </a:solidFill>
                <a:latin typeface="Josefin Sans Bold"/>
              </a:rPr>
              <a:t>Ứng dụng trong công nghệ sức khỏe cá nhân</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3618113" y="-359485"/>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1028700" y="3984013"/>
            <a:ext cx="16295756" cy="2263118"/>
          </a:xfrm>
          <a:prstGeom prst="rect">
            <a:avLst/>
          </a:prstGeom>
        </p:spPr>
        <p:txBody>
          <a:bodyPr anchor="t" rtlCol="false" tIns="0" lIns="0" bIns="0" rIns="0">
            <a:spAutoFit/>
          </a:bodyPr>
          <a:lstStyle/>
          <a:p>
            <a:pPr algn="ctr" marL="0" indent="0" lvl="0">
              <a:lnSpc>
                <a:spcPts val="17019"/>
              </a:lnSpc>
              <a:spcBef>
                <a:spcPct val="0"/>
              </a:spcBef>
            </a:pPr>
            <a:r>
              <a:rPr lang="en-US" sz="16851" strike="noStrike" u="none">
                <a:solidFill>
                  <a:srgbClr val="211F1C"/>
                </a:solidFill>
                <a:latin typeface="Anton"/>
              </a:rPr>
              <a:t>THANK YOU</a:t>
            </a:r>
          </a:p>
        </p:txBody>
      </p:sp>
      <p:sp>
        <p:nvSpPr>
          <p:cNvPr name="Freeform 6" id="6"/>
          <p:cNvSpPr/>
          <p:nvPr/>
        </p:nvSpPr>
        <p:spPr>
          <a:xfrm flipH="false" flipV="false" rot="0">
            <a:off x="13183585" y="1560482"/>
            <a:ext cx="1723393" cy="1472718"/>
          </a:xfrm>
          <a:custGeom>
            <a:avLst/>
            <a:gdLst/>
            <a:ahLst/>
            <a:cxnLst/>
            <a:rect r="r" b="b" t="t" l="l"/>
            <a:pathLst>
              <a:path h="1472718" w="1723393">
                <a:moveTo>
                  <a:pt x="0" y="0"/>
                </a:moveTo>
                <a:lnTo>
                  <a:pt x="1723393" y="0"/>
                </a:lnTo>
                <a:lnTo>
                  <a:pt x="1723393" y="1472718"/>
                </a:lnTo>
                <a:lnTo>
                  <a:pt x="0" y="14727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Freeform 9" id="9"/>
          <p:cNvSpPr/>
          <p:nvPr/>
        </p:nvSpPr>
        <p:spPr>
          <a:xfrm flipH="false" flipV="false" rot="0">
            <a:off x="2337810" y="4788986"/>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5612126" y="4788986"/>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3730888" y="9131838"/>
            <a:ext cx="275270" cy="275270"/>
          </a:xfrm>
          <a:custGeom>
            <a:avLst/>
            <a:gdLst/>
            <a:ahLst/>
            <a:cxnLst/>
            <a:rect r="r" b="b" t="t" l="l"/>
            <a:pathLst>
              <a:path h="275270" w="275270">
                <a:moveTo>
                  <a:pt x="0" y="0"/>
                </a:moveTo>
                <a:lnTo>
                  <a:pt x="275270" y="0"/>
                </a:lnTo>
                <a:lnTo>
                  <a:pt x="275270" y="275270"/>
                </a:lnTo>
                <a:lnTo>
                  <a:pt x="0" y="2752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671447" y="9133823"/>
            <a:ext cx="273285" cy="273285"/>
          </a:xfrm>
          <a:custGeom>
            <a:avLst/>
            <a:gdLst/>
            <a:ahLst/>
            <a:cxnLst/>
            <a:rect r="r" b="b" t="t" l="l"/>
            <a:pathLst>
              <a:path h="273285" w="273285">
                <a:moveTo>
                  <a:pt x="0" y="0"/>
                </a:moveTo>
                <a:lnTo>
                  <a:pt x="273284" y="0"/>
                </a:lnTo>
                <a:lnTo>
                  <a:pt x="273284" y="273285"/>
                </a:lnTo>
                <a:lnTo>
                  <a:pt x="0" y="2732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1239309" y="8679914"/>
            <a:ext cx="2197001" cy="812569"/>
          </a:xfrm>
          <a:prstGeom prst="rect">
            <a:avLst/>
          </a:prstGeom>
        </p:spPr>
        <p:txBody>
          <a:bodyPr anchor="t" rtlCol="false" tIns="0" lIns="0" bIns="0" rIns="0">
            <a:spAutoFit/>
          </a:bodyPr>
          <a:lstStyle/>
          <a:p>
            <a:pPr algn="ctr">
              <a:lnSpc>
                <a:spcPts val="6662"/>
              </a:lnSpc>
            </a:pPr>
            <a:r>
              <a:rPr lang="en-US" sz="4759">
                <a:solidFill>
                  <a:srgbClr val="000000"/>
                </a:solidFill>
                <a:latin typeface="Livvic"/>
              </a:rPr>
              <a:t>Group 6</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588567"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809625" y="2271748"/>
            <a:ext cx="3177049" cy="3174058"/>
            <a:chOff x="0" y="0"/>
            <a:chExt cx="1728779" cy="1727151"/>
          </a:xfrm>
        </p:grpSpPr>
        <p:sp>
          <p:nvSpPr>
            <p:cNvPr name="Freeform 7" id="7"/>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8" id="8"/>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9" id="9"/>
          <p:cNvGrpSpPr/>
          <p:nvPr/>
        </p:nvGrpSpPr>
        <p:grpSpPr>
          <a:xfrm rot="0">
            <a:off x="809625" y="5869180"/>
            <a:ext cx="3177049" cy="3174058"/>
            <a:chOff x="0" y="0"/>
            <a:chExt cx="1728779" cy="1727151"/>
          </a:xfrm>
        </p:grpSpPr>
        <p:sp>
          <p:nvSpPr>
            <p:cNvPr name="Freeform 10" id="10"/>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1" id="11"/>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2" id="12"/>
          <p:cNvGrpSpPr/>
          <p:nvPr/>
        </p:nvGrpSpPr>
        <p:grpSpPr>
          <a:xfrm rot="0">
            <a:off x="4498597" y="2271748"/>
            <a:ext cx="3177049" cy="3174058"/>
            <a:chOff x="0" y="0"/>
            <a:chExt cx="1728779" cy="1727151"/>
          </a:xfrm>
        </p:grpSpPr>
        <p:sp>
          <p:nvSpPr>
            <p:cNvPr name="Freeform 13" id="13"/>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4" id="14"/>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5" id="15"/>
          <p:cNvGrpSpPr/>
          <p:nvPr/>
        </p:nvGrpSpPr>
        <p:grpSpPr>
          <a:xfrm rot="0">
            <a:off x="4498597" y="5869180"/>
            <a:ext cx="3177049" cy="3174058"/>
            <a:chOff x="0" y="0"/>
            <a:chExt cx="1728779" cy="1727151"/>
          </a:xfrm>
        </p:grpSpPr>
        <p:sp>
          <p:nvSpPr>
            <p:cNvPr name="Freeform 16" id="16"/>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7" id="17"/>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8" id="18"/>
          <p:cNvGrpSpPr/>
          <p:nvPr/>
        </p:nvGrpSpPr>
        <p:grpSpPr>
          <a:xfrm rot="0">
            <a:off x="1039353" y="2499981"/>
            <a:ext cx="2717593" cy="2717593"/>
            <a:chOff x="0" y="0"/>
            <a:chExt cx="6350000" cy="6350000"/>
          </a:xfrm>
        </p:grpSpPr>
        <p:sp>
          <p:nvSpPr>
            <p:cNvPr name="Freeform 19" id="19"/>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30563" t="0" r="-19333" b="0"/>
              </a:stretch>
            </a:blipFill>
          </p:spPr>
        </p:sp>
      </p:grpSp>
      <p:grpSp>
        <p:nvGrpSpPr>
          <p:cNvPr name="Group 20" id="20"/>
          <p:cNvGrpSpPr/>
          <p:nvPr/>
        </p:nvGrpSpPr>
        <p:grpSpPr>
          <a:xfrm rot="-5400000">
            <a:off x="1039353" y="6097413"/>
            <a:ext cx="2717593" cy="2717593"/>
            <a:chOff x="0" y="0"/>
            <a:chExt cx="6350000" cy="6350000"/>
          </a:xfrm>
        </p:grpSpPr>
        <p:sp>
          <p:nvSpPr>
            <p:cNvPr name="Freeform 21" id="21"/>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38871" t="0" r="-38871" b="0"/>
              </a:stretch>
            </a:blipFill>
          </p:spPr>
        </p:sp>
      </p:grpSp>
      <p:grpSp>
        <p:nvGrpSpPr>
          <p:cNvPr name="Group 22" id="22"/>
          <p:cNvGrpSpPr/>
          <p:nvPr/>
        </p:nvGrpSpPr>
        <p:grpSpPr>
          <a:xfrm rot="0">
            <a:off x="4728325" y="2499981"/>
            <a:ext cx="2717593" cy="2717593"/>
            <a:chOff x="0" y="0"/>
            <a:chExt cx="6350000" cy="6350000"/>
          </a:xfrm>
        </p:grpSpPr>
        <p:sp>
          <p:nvSpPr>
            <p:cNvPr name="Freeform 23" id="23"/>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38871" t="0" r="-38871" b="0"/>
              </a:stretch>
            </a:blipFill>
          </p:spPr>
        </p:sp>
      </p:grpSp>
      <p:grpSp>
        <p:nvGrpSpPr>
          <p:cNvPr name="Group 24" id="24"/>
          <p:cNvGrpSpPr/>
          <p:nvPr/>
        </p:nvGrpSpPr>
        <p:grpSpPr>
          <a:xfrm rot="5400000">
            <a:off x="4728325" y="6097413"/>
            <a:ext cx="2717593" cy="2717593"/>
            <a:chOff x="0" y="0"/>
            <a:chExt cx="6350000" cy="6350000"/>
          </a:xfrm>
        </p:grpSpPr>
        <p:sp>
          <p:nvSpPr>
            <p:cNvPr name="Freeform 25" id="25"/>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24948" t="0" r="-24948" b="0"/>
              </a:stretch>
            </a:blipFill>
          </p:spPr>
        </p:sp>
      </p:grpSp>
      <p:sp>
        <p:nvSpPr>
          <p:cNvPr name="Freeform 26" id="26"/>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7" id="27"/>
          <p:cNvSpPr txBox="true"/>
          <p:nvPr/>
        </p:nvSpPr>
        <p:spPr>
          <a:xfrm rot="0">
            <a:off x="8189996" y="2103523"/>
            <a:ext cx="10214898" cy="1739500"/>
          </a:xfrm>
          <a:prstGeom prst="rect">
            <a:avLst/>
          </a:prstGeom>
        </p:spPr>
        <p:txBody>
          <a:bodyPr anchor="t" rtlCol="false" tIns="0" lIns="0" bIns="0" rIns="0">
            <a:spAutoFit/>
          </a:bodyPr>
          <a:lstStyle/>
          <a:p>
            <a:pPr algn="l">
              <a:lnSpc>
                <a:spcPts val="13224"/>
              </a:lnSpc>
            </a:pPr>
            <a:r>
              <a:rPr lang="en-US" sz="13093">
                <a:solidFill>
                  <a:srgbClr val="211F1C"/>
                </a:solidFill>
                <a:latin typeface="Anton"/>
              </a:rPr>
              <a:t>CHƯƠNG 1</a:t>
            </a:r>
          </a:p>
        </p:txBody>
      </p:sp>
      <p:sp>
        <p:nvSpPr>
          <p:cNvPr name="TextBox 28" id="28"/>
          <p:cNvSpPr txBox="true"/>
          <p:nvPr/>
        </p:nvSpPr>
        <p:spPr>
          <a:xfrm rot="0">
            <a:off x="8361446" y="4728101"/>
            <a:ext cx="9059779" cy="4086905"/>
          </a:xfrm>
          <a:prstGeom prst="rect">
            <a:avLst/>
          </a:prstGeom>
        </p:spPr>
        <p:txBody>
          <a:bodyPr anchor="t" rtlCol="false" tIns="0" lIns="0" bIns="0" rIns="0">
            <a:spAutoFit/>
          </a:bodyPr>
          <a:lstStyle/>
          <a:p>
            <a:pPr algn="just">
              <a:lnSpc>
                <a:spcPts val="4114"/>
              </a:lnSpc>
            </a:pPr>
            <a:r>
              <a:rPr lang="en-US" sz="2620">
                <a:solidFill>
                  <a:srgbClr val="211F1C"/>
                </a:solidFill>
                <a:latin typeface="Roboto Mono"/>
              </a:rPr>
              <a:t>Đột quỵ còn được gọi là tai biến mạch máu não. Đây là tình trạng não bộ bị tổn thương nghiêm trọng do quá trình cấp máu não bị gián đoạn hoặc giảm đáng kể khiến não bộ bị thiếu oxy, không đủ dinh dưỡng để nuôi các tế bào. Trong vòng vài phút nếu không được cung cấp đủ máu các tế bào não sẽ bắt đầu chết.</a:t>
            </a:r>
          </a:p>
          <a:p>
            <a:pPr algn="just" marL="0" indent="0" lvl="0">
              <a:lnSpc>
                <a:spcPts val="4114"/>
              </a:lnSpc>
            </a:pPr>
          </a:p>
        </p:txBody>
      </p:sp>
      <p:sp>
        <p:nvSpPr>
          <p:cNvPr name="TextBox 29" id="2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TextBox 30" id="30"/>
          <p:cNvSpPr txBox="true"/>
          <p:nvPr/>
        </p:nvSpPr>
        <p:spPr>
          <a:xfrm rot="0">
            <a:off x="8189996" y="3976374"/>
            <a:ext cx="6078999" cy="612871"/>
          </a:xfrm>
          <a:prstGeom prst="rect">
            <a:avLst/>
          </a:prstGeom>
        </p:spPr>
        <p:txBody>
          <a:bodyPr anchor="t" rtlCol="false" tIns="0" lIns="0" bIns="0" rIns="0">
            <a:spAutoFit/>
          </a:bodyPr>
          <a:lstStyle/>
          <a:p>
            <a:pPr algn="ctr">
              <a:lnSpc>
                <a:spcPts val="5069"/>
              </a:lnSpc>
            </a:pPr>
            <a:r>
              <a:rPr lang="en-US" sz="3621">
                <a:solidFill>
                  <a:srgbClr val="211F1C"/>
                </a:solidFill>
                <a:latin typeface="Josefin Sans Bold"/>
              </a:rPr>
              <a:t>Giới thiệu về bệnh đột quỵ</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974773" y="496912"/>
            <a:ext cx="991952" cy="847668"/>
          </a:xfrm>
          <a:custGeom>
            <a:avLst/>
            <a:gdLst/>
            <a:ahLst/>
            <a:cxnLst/>
            <a:rect r="r" b="b" t="t" l="l"/>
            <a:pathLst>
              <a:path h="847668" w="991952">
                <a:moveTo>
                  <a:pt x="0" y="0"/>
                </a:moveTo>
                <a:lnTo>
                  <a:pt x="991953" y="0"/>
                </a:lnTo>
                <a:lnTo>
                  <a:pt x="991953"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1203909" y="2312501"/>
            <a:ext cx="5762816" cy="576281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8"/>
              <a:stretch>
                <a:fillRect l="-24999" t="0" r="-25000" b="0"/>
              </a:stretch>
            </a:blipFill>
          </p:spPr>
        </p:sp>
      </p:grpSp>
      <p:sp>
        <p:nvSpPr>
          <p:cNvPr name="TextBox 9" id="9"/>
          <p:cNvSpPr txBox="true"/>
          <p:nvPr/>
        </p:nvSpPr>
        <p:spPr>
          <a:xfrm rot="0">
            <a:off x="1028700" y="4343713"/>
            <a:ext cx="9296758" cy="3725273"/>
          </a:xfrm>
          <a:prstGeom prst="rect">
            <a:avLst/>
          </a:prstGeom>
        </p:spPr>
        <p:txBody>
          <a:bodyPr anchor="t" rtlCol="false" tIns="0" lIns="0" bIns="0" rIns="0">
            <a:spAutoFit/>
          </a:bodyPr>
          <a:lstStyle/>
          <a:p>
            <a:pPr algn="just" marL="0" indent="0" lvl="0">
              <a:lnSpc>
                <a:spcPts val="4995"/>
              </a:lnSpc>
            </a:pPr>
            <a:r>
              <a:rPr lang="en-US" sz="2838">
                <a:solidFill>
                  <a:srgbClr val="211F1C"/>
                </a:solidFill>
                <a:latin typeface="Roboto Mono"/>
              </a:rPr>
              <a:t>Dự đoán sớm đột quỵ có vai trò quan trọng trong việc cứu sống và giảm thiểu những tác động tiêu cực của bệnh. Nếu đột quỵ được nhận diện và điều trị kịp thời, có thể giảm thiểu tổn thương não và cải thiện cơ hội hồi phục hoàn toàn cho bệnh nhân</a:t>
            </a:r>
          </a:p>
        </p:txBody>
      </p:sp>
      <p:sp>
        <p:nvSpPr>
          <p:cNvPr name="TextBox 10" id="10"/>
          <p:cNvSpPr txBox="true"/>
          <p:nvPr/>
        </p:nvSpPr>
        <p:spPr>
          <a:xfrm rot="0">
            <a:off x="1028700" y="2493826"/>
            <a:ext cx="9710850" cy="1601198"/>
          </a:xfrm>
          <a:prstGeom prst="rect">
            <a:avLst/>
          </a:prstGeom>
        </p:spPr>
        <p:txBody>
          <a:bodyPr anchor="t" rtlCol="false" tIns="0" lIns="0" bIns="0" rIns="0">
            <a:spAutoFit/>
          </a:bodyPr>
          <a:lstStyle/>
          <a:p>
            <a:pPr algn="l">
              <a:lnSpc>
                <a:spcPts val="6444"/>
              </a:lnSpc>
            </a:pPr>
            <a:r>
              <a:rPr lang="en-US" sz="4603">
                <a:solidFill>
                  <a:srgbClr val="211F1C"/>
                </a:solidFill>
                <a:latin typeface="Josefin Sans Bold"/>
              </a:rPr>
              <a:t>Tầm quan trọng của việc dự đoán sớm bệnh đột quỵ</a:t>
            </a:r>
          </a:p>
        </p:txBody>
      </p:sp>
      <p:sp>
        <p:nvSpPr>
          <p:cNvPr name="TextBox 11" id="11"/>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2074381"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70261" y="722503"/>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0690865" y="2348751"/>
            <a:ext cx="5915906" cy="591590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8"/>
              <a:stretch>
                <a:fillRect l="0" t="0" r="-49999" b="0"/>
              </a:stretch>
            </a:blipFill>
          </p:spPr>
        </p:sp>
      </p:grpSp>
      <p:sp>
        <p:nvSpPr>
          <p:cNvPr name="TextBox 9" id="9"/>
          <p:cNvSpPr txBox="true"/>
          <p:nvPr/>
        </p:nvSpPr>
        <p:spPr>
          <a:xfrm rot="0">
            <a:off x="1028700" y="3045765"/>
            <a:ext cx="8860152" cy="5690569"/>
          </a:xfrm>
          <a:prstGeom prst="rect">
            <a:avLst/>
          </a:prstGeom>
        </p:spPr>
        <p:txBody>
          <a:bodyPr anchor="t" rtlCol="false" tIns="0" lIns="0" bIns="0" rIns="0">
            <a:spAutoFit/>
          </a:bodyPr>
          <a:lstStyle/>
          <a:p>
            <a:pPr algn="just" marL="623555" indent="-311778" lvl="1">
              <a:lnSpc>
                <a:spcPts val="5083"/>
              </a:lnSpc>
              <a:buFont typeface="Arial"/>
              <a:buChar char="•"/>
            </a:pPr>
            <a:r>
              <a:rPr lang="en-US" sz="2888">
                <a:solidFill>
                  <a:srgbClr val="211F1C"/>
                </a:solidFill>
                <a:latin typeface="Roboto Mono"/>
              </a:rPr>
              <a:t>Đột quỵ là một trong những nguyên nhân hàng đầu gây tử vong và tàn tật trên toàn thế giới. </a:t>
            </a:r>
          </a:p>
          <a:p>
            <a:pPr algn="just" marL="623555" indent="-311778" lvl="1">
              <a:lnSpc>
                <a:spcPts val="5083"/>
              </a:lnSpc>
              <a:buFont typeface="Arial"/>
              <a:buChar char="•"/>
            </a:pPr>
            <a:r>
              <a:rPr lang="en-US" sz="2888">
                <a:solidFill>
                  <a:srgbClr val="211F1C"/>
                </a:solidFill>
                <a:latin typeface="Roboto Mono"/>
              </a:rPr>
              <a:t>Với sự gia tăng của các yếu tố nguy cơ như lối sống ít vận động, chế độ ăn không lành mạnh và sự gia tăng của các bệnh mãn tính như tiểu đường và tăng huyết áp, số ca đột quỵ đang ngày càng tăng</a:t>
            </a:r>
          </a:p>
        </p:txBody>
      </p:sp>
      <p:sp>
        <p:nvSpPr>
          <p:cNvPr name="TextBox 10" id="10"/>
          <p:cNvSpPr txBox="true"/>
          <p:nvPr/>
        </p:nvSpPr>
        <p:spPr>
          <a:xfrm rot="0">
            <a:off x="1028700" y="1751389"/>
            <a:ext cx="6618070" cy="864224"/>
          </a:xfrm>
          <a:prstGeom prst="rect">
            <a:avLst/>
          </a:prstGeom>
        </p:spPr>
        <p:txBody>
          <a:bodyPr anchor="t" rtlCol="false" tIns="0" lIns="0" bIns="0" rIns="0">
            <a:spAutoFit/>
          </a:bodyPr>
          <a:lstStyle/>
          <a:p>
            <a:pPr algn="ctr">
              <a:lnSpc>
                <a:spcPts val="6984"/>
              </a:lnSpc>
            </a:pPr>
            <a:r>
              <a:rPr lang="en-US" sz="4988">
                <a:solidFill>
                  <a:srgbClr val="211F1C"/>
                </a:solidFill>
                <a:latin typeface="Josefin Sans Bold"/>
              </a:rPr>
              <a:t>Lý do chọn đề tài</a:t>
            </a:r>
          </a:p>
        </p:txBody>
      </p:sp>
      <p:sp>
        <p:nvSpPr>
          <p:cNvPr name="TextBox 11" id="11"/>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916207" y="-689488"/>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279590"/>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3891607"/>
            <a:ext cx="7842836" cy="3668014"/>
          </a:xfrm>
          <a:prstGeom prst="rect">
            <a:avLst/>
          </a:prstGeom>
        </p:spPr>
        <p:txBody>
          <a:bodyPr anchor="t" rtlCol="false" tIns="0" lIns="0" bIns="0" rIns="0">
            <a:spAutoFit/>
          </a:bodyPr>
          <a:lstStyle/>
          <a:p>
            <a:pPr algn="just">
              <a:lnSpc>
                <a:spcPts val="4927"/>
              </a:lnSpc>
            </a:pPr>
            <a:r>
              <a:rPr lang="en-US" sz="2799">
                <a:solidFill>
                  <a:srgbClr val="211F1C"/>
                </a:solidFill>
                <a:latin typeface="Roboto Mono Bold Italics"/>
              </a:rPr>
              <a:t>Mục Tiêu Nghiên Cứu:</a:t>
            </a:r>
            <a:r>
              <a:rPr lang="en-US" sz="2799">
                <a:solidFill>
                  <a:srgbClr val="211F1C"/>
                </a:solidFill>
                <a:latin typeface="Roboto Mono"/>
              </a:rPr>
              <a:t> Mục tiêu chính của nghiên cứu này là ứng dụng các kỹ thuật phân loại nhị phân trong khai phá dữ liệu (data mining) để dự đoán nguy cơ đột quỵ dựa trên các yếu tố nguy cơ đã được xác định.</a:t>
            </a:r>
          </a:p>
        </p:txBody>
      </p:sp>
      <p:sp>
        <p:nvSpPr>
          <p:cNvPr name="TextBox 8" id="8"/>
          <p:cNvSpPr txBox="true"/>
          <p:nvPr/>
        </p:nvSpPr>
        <p:spPr>
          <a:xfrm rot="0">
            <a:off x="1028700" y="2353419"/>
            <a:ext cx="10749017" cy="793848"/>
          </a:xfrm>
          <a:prstGeom prst="rect">
            <a:avLst/>
          </a:prstGeom>
        </p:spPr>
        <p:txBody>
          <a:bodyPr anchor="t" rtlCol="false" tIns="0" lIns="0" bIns="0" rIns="0">
            <a:spAutoFit/>
          </a:bodyPr>
          <a:lstStyle/>
          <a:p>
            <a:pPr algn="l">
              <a:lnSpc>
                <a:spcPts val="6424"/>
              </a:lnSpc>
            </a:pPr>
            <a:r>
              <a:rPr lang="en-US" sz="4589">
                <a:solidFill>
                  <a:srgbClr val="211F1C"/>
                </a:solidFill>
                <a:latin typeface="Josefin Sans Bold"/>
              </a:rPr>
              <a:t>Mục tiêu nghiên cứu và phạm vi</a:t>
            </a:r>
          </a:p>
        </p:txBody>
      </p:sp>
      <p:sp>
        <p:nvSpPr>
          <p:cNvPr name="TextBox 9" id="9"/>
          <p:cNvSpPr txBox="true"/>
          <p:nvPr/>
        </p:nvSpPr>
        <p:spPr>
          <a:xfrm rot="0">
            <a:off x="565105" y="556663"/>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DAGEd6NpKio</dc:identifier>
  <dcterms:modified xsi:type="dcterms:W3CDTF">2011-08-01T06:04:30Z</dcterms:modified>
  <cp:revision>1</cp:revision>
  <dc:title>Datamining-Nhóm6</dc:title>
</cp:coreProperties>
</file>